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5143500" cx="9144000"/>
  <p:notesSz cx="6858000" cy="9144000"/>
  <p:embeddedFontLst>
    <p:embeddedFont>
      <p:font typeface="Playfair Display"/>
      <p:regular r:id="rId19"/>
      <p:bold r:id="rId20"/>
      <p:italic r:id="rId21"/>
      <p:boldItalic r:id="rId22"/>
    </p:embeddedFont>
    <p:embeddedFont>
      <p:font typeface="Montserrat"/>
      <p:regular r:id="rId23"/>
      <p:bold r:id="rId24"/>
      <p:italic r:id="rId25"/>
      <p:boldItalic r:id="rId26"/>
    </p:embeddedFont>
    <p:embeddedFont>
      <p:font typeface="Oswald"/>
      <p:regular r:id="rId27"/>
      <p:bold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FF88072-A068-4779-B71A-8123ACDEF393}">
  <a:tblStyle styleId="{6FF88072-A068-4779-B71A-8123ACDEF393}"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layfairDisplay-bold.fntdata"/><Relationship Id="rId22" Type="http://schemas.openxmlformats.org/officeDocument/2006/relationships/font" Target="fonts/PlayfairDisplay-boldItalic.fntdata"/><Relationship Id="rId21" Type="http://schemas.openxmlformats.org/officeDocument/2006/relationships/font" Target="fonts/PlayfairDisplay-italic.fntdata"/><Relationship Id="rId24" Type="http://schemas.openxmlformats.org/officeDocument/2006/relationships/font" Target="fonts/Montserrat-bold.fntdata"/><Relationship Id="rId23" Type="http://schemas.openxmlformats.org/officeDocument/2006/relationships/font" Target="fonts/Montserrat-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Montserrat-boldItalic.fntdata"/><Relationship Id="rId25" Type="http://schemas.openxmlformats.org/officeDocument/2006/relationships/font" Target="fonts/Montserrat-italic.fntdata"/><Relationship Id="rId28" Type="http://schemas.openxmlformats.org/officeDocument/2006/relationships/font" Target="fonts/Oswald-bold.fntdata"/><Relationship Id="rId27" Type="http://schemas.openxmlformats.org/officeDocument/2006/relationships/font" Target="fonts/Oswald-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font" Target="fonts/PlayfairDisplay-regular.fntdata"/><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6e6fbd2094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6e6fbd2094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6e7e9b35a8_3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e7e9b35a8_3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School Aid Funding Update - February 2020</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New Business - January 2020:</a:t>
            </a:r>
            <a:endParaRPr/>
          </a:p>
          <a:p>
            <a:pPr indent="0" lvl="0" marL="0" rtl="0" algn="l">
              <a:spcBef>
                <a:spcPts val="0"/>
              </a:spcBef>
              <a:spcAft>
                <a:spcPts val="0"/>
              </a:spcAft>
              <a:buClr>
                <a:schemeClr val="dk1"/>
              </a:buClr>
              <a:buSzPts val="1100"/>
              <a:buFont typeface="Arial"/>
              <a:buNone/>
            </a:pPr>
            <a:r>
              <a:rPr lang="en"/>
              <a:t>Mrs. Howe noted administration was in the process of developing the school budget and that she has</a:t>
            </a:r>
            <a:endParaRPr/>
          </a:p>
          <a:p>
            <a:pPr indent="0" lvl="0" marL="0" rtl="0" algn="l">
              <a:spcBef>
                <a:spcPts val="0"/>
              </a:spcBef>
              <a:spcAft>
                <a:spcPts val="0"/>
              </a:spcAft>
              <a:buClr>
                <a:schemeClr val="dk1"/>
              </a:buClr>
              <a:buSzPts val="1100"/>
              <a:buFont typeface="Arial"/>
              <a:buNone/>
            </a:pPr>
            <a:r>
              <a:rPr lang="en"/>
              <a:t>been attending faculty meetings. She also advised that a representative from the Central Office will</a:t>
            </a:r>
            <a:endParaRPr/>
          </a:p>
          <a:p>
            <a:pPr indent="0" lvl="0" marL="0" rtl="0" algn="l">
              <a:spcBef>
                <a:spcPts val="0"/>
              </a:spcBef>
              <a:spcAft>
                <a:spcPts val="0"/>
              </a:spcAft>
              <a:buClr>
                <a:schemeClr val="dk1"/>
              </a:buClr>
              <a:buSzPts val="1100"/>
              <a:buFont typeface="Arial"/>
              <a:buNone/>
            </a:pPr>
            <a:r>
              <a:rPr lang="en"/>
              <a:t>be attending all of the February PTA meetings, and that she will be attending a Support Our Students</a:t>
            </a:r>
            <a:endParaRPr/>
          </a:p>
          <a:p>
            <a:pPr indent="0" lvl="0" marL="0" rtl="0" algn="l">
              <a:spcBef>
                <a:spcPts val="0"/>
              </a:spcBef>
              <a:spcAft>
                <a:spcPts val="0"/>
              </a:spcAft>
              <a:buClr>
                <a:schemeClr val="dk1"/>
              </a:buClr>
              <a:buSzPts val="1100"/>
              <a:buFont typeface="Arial"/>
              <a:buNone/>
            </a:pPr>
            <a:r>
              <a:rPr lang="en"/>
              <a:t>(SOS) Political Action Committee meeting to discuss an OPRA request for the state funding</a:t>
            </a:r>
            <a:endParaRPr/>
          </a:p>
          <a:p>
            <a:pPr indent="0" lvl="0" marL="0" rtl="0" algn="l">
              <a:spcBef>
                <a:spcPts val="0"/>
              </a:spcBef>
              <a:spcAft>
                <a:spcPts val="0"/>
              </a:spcAft>
              <a:buClr>
                <a:schemeClr val="dk1"/>
              </a:buClr>
              <a:buSzPts val="1100"/>
              <a:buFont typeface="Arial"/>
              <a:buNone/>
            </a:pPr>
            <a:r>
              <a:rPr lang="en"/>
              <a:t>formula.</a:t>
            </a:r>
            <a:endParaRPr/>
          </a:p>
          <a:p>
            <a:pPr indent="0" lvl="0" marL="0" rtl="0" algn="l">
              <a:spcBef>
                <a:spcPts val="0"/>
              </a:spcBef>
              <a:spcAft>
                <a:spcPts val="0"/>
              </a:spcAft>
              <a:buNone/>
            </a:pPr>
            <a:r>
              <a:rPr lang="en"/>
              <a:t>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a7fdd67f5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a7fdd67f5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2a7fdd67f50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2a7fdd67f50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6e6fbd2094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6e6fbd2094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6e7e9b35a8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6e7e9b35a8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2a2b46b9fd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2a2b46b9fd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Jeanne</a:t>
            </a:r>
            <a:endParaRPr/>
          </a:p>
          <a:p>
            <a:pPr indent="0" lvl="0" marL="0" rtl="0" algn="l">
              <a:spcBef>
                <a:spcPts val="0"/>
              </a:spcBef>
              <a:spcAft>
                <a:spcPts val="0"/>
              </a:spcAft>
              <a:buNone/>
            </a:pPr>
            <a:r>
              <a:rPr lang="en"/>
              <a:t>As you may know from attending funding &amp; budget presentations over the last few years or by participating in one of the writing campaigns to our legislators, the state is in the 5th year of a 7 year program to “rebalance” state aid funding to schools. This slide provides an overview of the decline the district has experienced over the past few budget cycles and what we estimate will happen over the remainder of the seven year implementation.  You can see that by the time the 2024-2025 school year comes around, the district is set to be receiving just over $4.6m in state funding per year, compared to funding of nearly $16 million per year prior to the implementation of S-2. The cumulative impact of the S-2 legislation over the course of the seven year period exceeds $45 million.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6e6fbd2094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6e6fbd2094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2018-2019 Weighted Enrollment = 3,273</a:t>
            </a:r>
            <a:endParaRPr/>
          </a:p>
          <a:p>
            <a:pPr indent="0" lvl="0" marL="0" rtl="0" algn="l">
              <a:spcBef>
                <a:spcPts val="0"/>
              </a:spcBef>
              <a:spcAft>
                <a:spcPts val="0"/>
              </a:spcAft>
              <a:buNone/>
            </a:pPr>
            <a:r>
              <a:rPr lang="en"/>
              <a:t>2023-2024 Weighted Enrollment = 2,661</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6e6fbd2094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6e6fbd2094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Drummond Staff Change - principal, secretary, nurse, 2 custodians</a:t>
            </a:r>
            <a:endParaRPr/>
          </a:p>
          <a:p>
            <a:pPr indent="0" lvl="0" marL="0" rtl="0" algn="l">
              <a:spcBef>
                <a:spcPts val="0"/>
              </a:spcBef>
              <a:spcAft>
                <a:spcPts val="0"/>
              </a:spcAft>
              <a:buNone/>
            </a:pPr>
            <a:r>
              <a:rPr lang="en"/>
              <a:t>Milton Staff Change - secretary, nurse, 2 custodians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6e7e9b35a8_3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6e7e9b35a8_3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a394fd757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a394fd757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T Pop"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4358475" y="0"/>
            <a:ext cx="3853200" cy="5143500"/>
          </a:xfrm>
          <a:prstGeom prst="rect">
            <a:avLst/>
          </a:prstGeom>
          <a:solidFill>
            <a:srgbClr val="1C458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44250" y="1403850"/>
            <a:ext cx="8455500" cy="2146800"/>
          </a:xfrm>
          <a:prstGeom prst="rect">
            <a:avLst/>
          </a:prstGeom>
          <a:solidFill>
            <a:srgbClr val="FFFFFF"/>
          </a:solidFill>
        </p:spPr>
        <p:txBody>
          <a:bodyPr anchorCtr="0" anchor="ctr" bIns="91425" lIns="91425" spcFirstLastPara="1" rIns="91425" wrap="square" tIns="91425">
            <a:noAutofit/>
          </a:bodyPr>
          <a:lstStyle>
            <a:lvl1pPr lvl="0" algn="ctr">
              <a:spcBef>
                <a:spcPts val="0"/>
              </a:spcBef>
              <a:spcAft>
                <a:spcPts val="0"/>
              </a:spcAft>
              <a:buSzPts val="6800"/>
              <a:buFont typeface="Playfair Display"/>
              <a:buNone/>
              <a:defRPr b="1" sz="6800">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b="1" sz="6800">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b="1" sz="6800">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b="1" sz="6800">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b="1" sz="6800">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b="1" sz="6800">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b="1" sz="6800">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b="1" sz="6800">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b="1" sz="6800">
                <a:latin typeface="Playfair Display"/>
                <a:ea typeface="Playfair Display"/>
                <a:cs typeface="Playfair Display"/>
                <a:sym typeface="Playfair Display"/>
              </a:defRPr>
            </a:lvl9pPr>
          </a:lstStyle>
          <a:p/>
        </p:txBody>
      </p:sp>
      <p:sp>
        <p:nvSpPr>
          <p:cNvPr id="13" name="Google Shape;13;p2"/>
          <p:cNvSpPr txBox="1"/>
          <p:nvPr>
            <p:ph idx="1" type="subTitle"/>
          </p:nvPr>
        </p:nvSpPr>
        <p:spPr>
          <a:xfrm>
            <a:off x="344250" y="3550650"/>
            <a:ext cx="4910100" cy="577800"/>
          </a:xfrm>
          <a:prstGeom prst="rect">
            <a:avLst/>
          </a:prstGeom>
          <a:solidFill>
            <a:schemeClr val="dk2"/>
          </a:solidFill>
        </p:spPr>
        <p:txBody>
          <a:bodyPr anchorCtr="0" anchor="ctr" bIns="91425" lIns="91425" spcFirstLastPara="1" rIns="91425" wrap="square" tIns="91425">
            <a:noAutofit/>
          </a:bodyPr>
          <a:lstStyle>
            <a:lvl1pPr lvl="0">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b="1" sz="2400">
                <a:solidFill>
                  <a:schemeClr val="lt1"/>
                </a:solidFill>
                <a:latin typeface="Montserrat"/>
                <a:ea typeface="Montserrat"/>
                <a:cs typeface="Montserrat"/>
                <a:sym typeface="Montserrat"/>
              </a:defRPr>
            </a:lvl9pPr>
          </a:lstStyle>
          <a:p/>
        </p:txBody>
      </p:sp>
      <p:sp>
        <p:nvSpPr>
          <p:cNvPr id="14" name="Google Shape;14;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txBox="1"/>
          <p:nvPr>
            <p:ph hasCustomPrompt="1" type="title"/>
          </p:nvPr>
        </p:nvSpPr>
        <p:spPr>
          <a:xfrm>
            <a:off x="311700" y="999925"/>
            <a:ext cx="8520600" cy="2146200"/>
          </a:xfrm>
          <a:prstGeom prst="rect">
            <a:avLst/>
          </a:prstGeom>
        </p:spPr>
        <p:txBody>
          <a:bodyPr anchorCtr="0" anchor="b" bIns="91425" lIns="91425" spcFirstLastPara="1" rIns="91425" wrap="square" tIns="91425">
            <a:no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highlight>
                  <a:schemeClr val="dk1"/>
                </a:highlight>
              </a:defRPr>
            </a:lvl1pPr>
            <a:lvl2pPr indent="-317500" lvl="1" marL="914400" algn="ctr">
              <a:spcBef>
                <a:spcPts val="1600"/>
              </a:spcBef>
              <a:spcAft>
                <a:spcPts val="0"/>
              </a:spcAft>
              <a:buSzPts val="1400"/>
              <a:buChar char="○"/>
              <a:defRPr>
                <a:highlight>
                  <a:schemeClr val="dk1"/>
                </a:highlight>
              </a:defRPr>
            </a:lvl2pPr>
            <a:lvl3pPr indent="-317500" lvl="2" marL="1371600" algn="ctr">
              <a:spcBef>
                <a:spcPts val="1600"/>
              </a:spcBef>
              <a:spcAft>
                <a:spcPts val="0"/>
              </a:spcAft>
              <a:buSzPts val="1400"/>
              <a:buChar char="■"/>
              <a:defRPr>
                <a:highlight>
                  <a:schemeClr val="dk1"/>
                </a:highlight>
              </a:defRPr>
            </a:lvl3pPr>
            <a:lvl4pPr indent="-317500" lvl="3" marL="1828800" algn="ctr">
              <a:spcBef>
                <a:spcPts val="1600"/>
              </a:spcBef>
              <a:spcAft>
                <a:spcPts val="0"/>
              </a:spcAft>
              <a:buSzPts val="1400"/>
              <a:buChar char="●"/>
              <a:defRPr>
                <a:highlight>
                  <a:schemeClr val="dk1"/>
                </a:highlight>
              </a:defRPr>
            </a:lvl4pPr>
            <a:lvl5pPr indent="-317500" lvl="4" marL="2286000" algn="ctr">
              <a:spcBef>
                <a:spcPts val="1600"/>
              </a:spcBef>
              <a:spcAft>
                <a:spcPts val="0"/>
              </a:spcAft>
              <a:buSzPts val="1400"/>
              <a:buChar char="○"/>
              <a:defRPr>
                <a:highlight>
                  <a:schemeClr val="dk1"/>
                </a:highlight>
              </a:defRPr>
            </a:lvl5pPr>
            <a:lvl6pPr indent="-317500" lvl="5" marL="2743200" algn="ctr">
              <a:spcBef>
                <a:spcPts val="1600"/>
              </a:spcBef>
              <a:spcAft>
                <a:spcPts val="0"/>
              </a:spcAft>
              <a:buSzPts val="1400"/>
              <a:buChar char="■"/>
              <a:defRPr>
                <a:highlight>
                  <a:schemeClr val="dk1"/>
                </a:highlight>
              </a:defRPr>
            </a:lvl6pPr>
            <a:lvl7pPr indent="-317500" lvl="6" marL="3200400" algn="ctr">
              <a:spcBef>
                <a:spcPts val="1600"/>
              </a:spcBef>
              <a:spcAft>
                <a:spcPts val="0"/>
              </a:spcAft>
              <a:buSzPts val="1400"/>
              <a:buChar char="●"/>
              <a:defRPr>
                <a:highlight>
                  <a:schemeClr val="dk1"/>
                </a:highlight>
              </a:defRPr>
            </a:lvl7pPr>
            <a:lvl8pPr indent="-317500" lvl="7" marL="3657600" algn="ctr">
              <a:spcBef>
                <a:spcPts val="1600"/>
              </a:spcBef>
              <a:spcAft>
                <a:spcPts val="0"/>
              </a:spcAft>
              <a:buSzPts val="1400"/>
              <a:buChar char="○"/>
              <a:defRPr>
                <a:highlight>
                  <a:schemeClr val="dk1"/>
                </a:highlight>
              </a:defRPr>
            </a:lvl8pPr>
            <a:lvl9pPr indent="-317500" lvl="8" marL="4114800" algn="ctr">
              <a:spcBef>
                <a:spcPts val="1600"/>
              </a:spcBef>
              <a:spcAft>
                <a:spcPts val="1600"/>
              </a:spcAft>
              <a:buSzPts val="1400"/>
              <a:buChar char="■"/>
              <a:defRPr>
                <a:highlight>
                  <a:schemeClr val="dk1"/>
                </a:highlight>
              </a:defRPr>
            </a:lvl9pPr>
          </a:lstStyle>
          <a:p/>
        </p:txBody>
      </p:sp>
      <p:sp>
        <p:nvSpPr>
          <p:cNvPr id="51" name="Google Shape;51;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rgbClr val="1C4587"/>
        </a:solidFill>
      </p:bgPr>
    </p:bg>
    <p:spTree>
      <p:nvGrpSpPr>
        <p:cNvPr id="15"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344250" y="1403850"/>
            <a:ext cx="8455500" cy="2146800"/>
          </a:xfrm>
          <a:prstGeom prst="rect">
            <a:avLst/>
          </a:prstGeom>
          <a:solidFill>
            <a:srgbClr val="FFFFFF"/>
          </a:solidFill>
        </p:spPr>
        <p:txBody>
          <a:bodyPr anchorCtr="0" anchor="ctr" bIns="91425" lIns="91425" spcFirstLastPara="1" rIns="91425" wrap="square" tIns="91425">
            <a:noAutofit/>
          </a:bodyPr>
          <a:lstStyle>
            <a:lvl1pPr lvl="0" algn="ctr">
              <a:spcBef>
                <a:spcPts val="0"/>
              </a:spcBef>
              <a:spcAft>
                <a:spcPts val="0"/>
              </a:spcAft>
              <a:buSzPts val="4800"/>
              <a:buFont typeface="Playfair Display"/>
              <a:buNone/>
              <a:defRPr b="1" sz="4800">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b="1" sz="4800">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b="1" sz="4800">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b="1" sz="4800">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b="1" sz="4800">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b="1" sz="4800">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b="1" sz="4800">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b="1" sz="4800">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b="1" sz="4800">
                <a:latin typeface="Playfair Display"/>
                <a:ea typeface="Playfair Display"/>
                <a:cs typeface="Playfair Display"/>
                <a:sym typeface="Playfair Display"/>
              </a:defRPr>
            </a:lvl9pPr>
          </a:lstStyle>
          <a:p/>
        </p:txBody>
      </p:sp>
      <p:sp>
        <p:nvSpPr>
          <p:cNvPr id="18" name="Google Shape;18;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txBox="1"/>
          <p:nvPr>
            <p:ph type="title"/>
          </p:nvPr>
        </p:nvSpPr>
        <p:spPr>
          <a:xfrm>
            <a:off x="311700" y="445025"/>
            <a:ext cx="8520600" cy="572700"/>
          </a:xfrm>
          <a:prstGeom prst="rect">
            <a:avLst/>
          </a:prstGeom>
          <a:solidFill>
            <a:schemeClr val="dk1"/>
          </a:solidFill>
        </p:spPr>
        <p:txBody>
          <a:bodyPr anchorCtr="0" anchor="t" bIns="91425" lIns="91425" spcFirstLastPara="1" rIns="91425" wrap="square" tIns="91425">
            <a:noAutofit/>
          </a:bodyPr>
          <a:lstStyle>
            <a:lvl1pPr lvl="0" algn="ctr">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1" name="Google Shape;21;p4"/>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5" name="Google Shape;25;p5"/>
          <p:cNvSpPr txBox="1"/>
          <p:nvPr>
            <p:ph idx="1" type="body"/>
          </p:nvPr>
        </p:nvSpPr>
        <p:spPr>
          <a:xfrm>
            <a:off x="311700" y="1234050"/>
            <a:ext cx="3999900" cy="33348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234050"/>
            <a:ext cx="3999900" cy="33348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0" name="Google Shape;30;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p:txBody>
      </p:sp>
      <p:sp>
        <p:nvSpPr>
          <p:cNvPr id="37" name="Google Shape;3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rgbClr val="1C458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9"/>
          <p:cNvSpPr txBox="1"/>
          <p:nvPr>
            <p:ph type="title"/>
          </p:nvPr>
        </p:nvSpPr>
        <p:spPr>
          <a:xfrm>
            <a:off x="265500" y="1081675"/>
            <a:ext cx="4045200" cy="17862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9214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highlight>
                  <a:schemeClr val="lt1"/>
                </a:highlight>
              </a:defRPr>
            </a:lvl1pPr>
            <a:lvl2pPr indent="-317500" lvl="1" marL="914400">
              <a:spcBef>
                <a:spcPts val="1600"/>
              </a:spcBef>
              <a:spcAft>
                <a:spcPts val="0"/>
              </a:spcAft>
              <a:buSzPts val="1400"/>
              <a:buChar char="○"/>
              <a:defRPr>
                <a:highlight>
                  <a:schemeClr val="lt1"/>
                </a:highlight>
              </a:defRPr>
            </a:lvl2pPr>
            <a:lvl3pPr indent="-317500" lvl="2" marL="1371600">
              <a:spcBef>
                <a:spcPts val="1600"/>
              </a:spcBef>
              <a:spcAft>
                <a:spcPts val="0"/>
              </a:spcAft>
              <a:buSzPts val="1400"/>
              <a:buChar char="■"/>
              <a:defRPr>
                <a:highlight>
                  <a:schemeClr val="lt1"/>
                </a:highlight>
              </a:defRPr>
            </a:lvl3pPr>
            <a:lvl4pPr indent="-317500" lvl="3" marL="1828800">
              <a:spcBef>
                <a:spcPts val="1600"/>
              </a:spcBef>
              <a:spcAft>
                <a:spcPts val="0"/>
              </a:spcAft>
              <a:buSzPts val="1400"/>
              <a:buChar char="●"/>
              <a:defRPr>
                <a:highlight>
                  <a:schemeClr val="lt1"/>
                </a:highlight>
              </a:defRPr>
            </a:lvl4pPr>
            <a:lvl5pPr indent="-317500" lvl="4" marL="2286000">
              <a:spcBef>
                <a:spcPts val="1600"/>
              </a:spcBef>
              <a:spcAft>
                <a:spcPts val="0"/>
              </a:spcAft>
              <a:buSzPts val="1400"/>
              <a:buChar char="○"/>
              <a:defRPr>
                <a:highlight>
                  <a:schemeClr val="lt1"/>
                </a:highlight>
              </a:defRPr>
            </a:lvl5pPr>
            <a:lvl6pPr indent="-317500" lvl="5" marL="2743200">
              <a:spcBef>
                <a:spcPts val="1600"/>
              </a:spcBef>
              <a:spcAft>
                <a:spcPts val="0"/>
              </a:spcAft>
              <a:buSzPts val="1400"/>
              <a:buChar char="■"/>
              <a:defRPr>
                <a:highlight>
                  <a:schemeClr val="lt1"/>
                </a:highlight>
              </a:defRPr>
            </a:lvl6pPr>
            <a:lvl7pPr indent="-317500" lvl="6" marL="3200400">
              <a:spcBef>
                <a:spcPts val="1600"/>
              </a:spcBef>
              <a:spcAft>
                <a:spcPts val="0"/>
              </a:spcAft>
              <a:buSzPts val="1400"/>
              <a:buChar char="●"/>
              <a:defRPr>
                <a:highlight>
                  <a:schemeClr val="lt1"/>
                </a:highlight>
              </a:defRPr>
            </a:lvl7pPr>
            <a:lvl8pPr indent="-317500" lvl="7" marL="3657600">
              <a:spcBef>
                <a:spcPts val="1600"/>
              </a:spcBef>
              <a:spcAft>
                <a:spcPts val="0"/>
              </a:spcAft>
              <a:buSzPts val="1400"/>
              <a:buChar char="○"/>
              <a:defRPr>
                <a:highlight>
                  <a:schemeClr val="lt1"/>
                </a:highlight>
              </a:defRPr>
            </a:lvl8pPr>
            <a:lvl9pPr indent="-317500" lvl="8" marL="4114800">
              <a:spcBef>
                <a:spcPts val="1600"/>
              </a:spcBef>
              <a:spcAft>
                <a:spcPts val="1600"/>
              </a:spcAft>
              <a:buSzPts val="1400"/>
              <a:buChar char="■"/>
              <a:defRPr>
                <a:highlight>
                  <a:schemeClr val="lt1"/>
                </a:highlight>
              </a:defRPr>
            </a:lvl9pPr>
          </a:lstStyle>
          <a:p/>
        </p:txBody>
      </p:sp>
      <p:sp>
        <p:nvSpPr>
          <p:cNvPr id="44" name="Google Shape;4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highlight>
                  <a:schemeClr val="dk1"/>
                </a:highlight>
              </a:defRPr>
            </a:lvl1pPr>
          </a:lstStyle>
          <a:p/>
        </p:txBody>
      </p:sp>
      <p:sp>
        <p:nvSpPr>
          <p:cNvPr id="47" name="Google Shape;47;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op">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p:txBody>
      </p:sp>
      <p:sp>
        <p:nvSpPr>
          <p:cNvPr id="7" name="Google Shape;7;p1"/>
          <p:cNvSpPr txBox="1"/>
          <p:nvPr>
            <p:ph idx="1" type="body"/>
          </p:nvPr>
        </p:nvSpPr>
        <p:spPr>
          <a:xfrm>
            <a:off x="311700" y="1234075"/>
            <a:ext cx="8520600" cy="33348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indent="-317500" lvl="1" marL="9144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indent="-317500" lvl="2" marL="13716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indent="-317500" lvl="3" marL="18288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indent="-317500" lvl="4" marL="22860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indent="-317500" lvl="5" marL="27432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indent="-317500" lvl="6" marL="32004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indent="-317500" lvl="7" marL="3657600">
              <a:lnSpc>
                <a:spcPct val="115000"/>
              </a:lnSpc>
              <a:spcBef>
                <a:spcPts val="160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indent="-317500" lvl="8" marL="4114800">
              <a:lnSpc>
                <a:spcPct val="115000"/>
              </a:lnSpc>
              <a:spcBef>
                <a:spcPts val="1600"/>
              </a:spcBef>
              <a:spcAft>
                <a:spcPts val="160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3"/>
          <p:cNvSpPr txBox="1"/>
          <p:nvPr>
            <p:ph type="ctrTitle"/>
          </p:nvPr>
        </p:nvSpPr>
        <p:spPr>
          <a:xfrm>
            <a:off x="344250" y="1403850"/>
            <a:ext cx="8455500" cy="2146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Continued Impacts of S-2</a:t>
            </a:r>
            <a:endParaRPr/>
          </a:p>
        </p:txBody>
      </p:sp>
      <p:sp>
        <p:nvSpPr>
          <p:cNvPr id="59" name="Google Shape;59;p13"/>
          <p:cNvSpPr txBox="1"/>
          <p:nvPr>
            <p:ph idx="1" type="subTitle"/>
          </p:nvPr>
        </p:nvSpPr>
        <p:spPr>
          <a:xfrm>
            <a:off x="344250" y="3550650"/>
            <a:ext cx="4910100" cy="770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Jefferson Township </a:t>
            </a:r>
            <a:endParaRPr/>
          </a:p>
          <a:p>
            <a:pPr indent="0" lvl="0" marL="0" rtl="0" algn="l">
              <a:spcBef>
                <a:spcPts val="0"/>
              </a:spcBef>
              <a:spcAft>
                <a:spcPts val="0"/>
              </a:spcAft>
              <a:buNone/>
            </a:pPr>
            <a:r>
              <a:rPr lang="en"/>
              <a:t>Board of Education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Previous Years’ Budget Responses</a:t>
            </a:r>
            <a:endParaRPr/>
          </a:p>
        </p:txBody>
      </p:sp>
      <p:sp>
        <p:nvSpPr>
          <p:cNvPr id="114" name="Google Shape;114;p22"/>
          <p:cNvSpPr txBox="1"/>
          <p:nvPr>
            <p:ph idx="1" type="body"/>
          </p:nvPr>
        </p:nvSpPr>
        <p:spPr>
          <a:xfrm>
            <a:off x="341850" y="1048575"/>
            <a:ext cx="8460300" cy="3672300"/>
          </a:xfrm>
          <a:prstGeom prst="rect">
            <a:avLst/>
          </a:prstGeom>
        </p:spPr>
        <p:txBody>
          <a:bodyPr anchorCtr="0" anchor="t" bIns="91425" lIns="91425" spcFirstLastPara="1" rIns="91425" wrap="square" tIns="91425">
            <a:noAutofit/>
          </a:bodyPr>
          <a:lstStyle/>
          <a:p>
            <a:pPr indent="-342900" lvl="0" marL="457200" rtl="0" algn="l">
              <a:spcBef>
                <a:spcPts val="1000"/>
              </a:spcBef>
              <a:spcAft>
                <a:spcPts val="0"/>
              </a:spcAft>
              <a:buClr>
                <a:srgbClr val="002E62"/>
              </a:buClr>
              <a:buSzPts val="1800"/>
              <a:buFont typeface="Arial"/>
              <a:buChar char="●"/>
            </a:pPr>
            <a:r>
              <a:rPr lang="en"/>
              <a:t>Eliminated instructional and support positions</a:t>
            </a:r>
            <a:endParaRPr/>
          </a:p>
          <a:p>
            <a:pPr indent="-342900" lvl="0" marL="457200" rtl="0" algn="l">
              <a:spcBef>
                <a:spcPts val="0"/>
              </a:spcBef>
              <a:spcAft>
                <a:spcPts val="0"/>
              </a:spcAft>
              <a:buClr>
                <a:srgbClr val="002E62"/>
              </a:buClr>
              <a:buSzPts val="1800"/>
              <a:buFont typeface="Arial"/>
              <a:buChar char="●"/>
            </a:pPr>
            <a:r>
              <a:rPr lang="en"/>
              <a:t>Removed all facility improvement projects from operating budget</a:t>
            </a:r>
            <a:endParaRPr/>
          </a:p>
          <a:p>
            <a:pPr indent="-342900" lvl="0" marL="457200" rtl="0" algn="l">
              <a:spcBef>
                <a:spcPts val="0"/>
              </a:spcBef>
              <a:spcAft>
                <a:spcPts val="0"/>
              </a:spcAft>
              <a:buClr>
                <a:srgbClr val="002E62"/>
              </a:buClr>
              <a:buSzPts val="1800"/>
              <a:buFont typeface="Arial"/>
              <a:buChar char="●"/>
            </a:pPr>
            <a:r>
              <a:rPr lang="en"/>
              <a:t>Reduced supply accounts</a:t>
            </a:r>
            <a:endParaRPr/>
          </a:p>
          <a:p>
            <a:pPr indent="-342900" lvl="0" marL="457200" rtl="0" algn="l">
              <a:spcBef>
                <a:spcPts val="0"/>
              </a:spcBef>
              <a:spcAft>
                <a:spcPts val="0"/>
              </a:spcAft>
              <a:buClr>
                <a:srgbClr val="002E62"/>
              </a:buClr>
              <a:buSzPts val="1800"/>
              <a:buFont typeface="Arial"/>
              <a:buChar char="●"/>
            </a:pPr>
            <a:r>
              <a:rPr lang="en"/>
              <a:t>Reduced staff professional development spending</a:t>
            </a:r>
            <a:endParaRPr/>
          </a:p>
          <a:p>
            <a:pPr indent="-342900" lvl="0" marL="457200" rtl="0" algn="l">
              <a:spcBef>
                <a:spcPts val="0"/>
              </a:spcBef>
              <a:spcAft>
                <a:spcPts val="0"/>
              </a:spcAft>
              <a:buClr>
                <a:srgbClr val="002E62"/>
              </a:buClr>
              <a:buSzPts val="1800"/>
              <a:buFont typeface="Arial"/>
              <a:buChar char="●"/>
            </a:pPr>
            <a:r>
              <a:rPr lang="en"/>
              <a:t>Paused certain upgrades to student laptops, impacting overall technology device management program</a:t>
            </a:r>
            <a:endParaRPr/>
          </a:p>
          <a:p>
            <a:pPr indent="-342900" lvl="0" marL="457200" rtl="0" algn="l">
              <a:spcBef>
                <a:spcPts val="0"/>
              </a:spcBef>
              <a:spcAft>
                <a:spcPts val="0"/>
              </a:spcAft>
              <a:buClr>
                <a:srgbClr val="002E62"/>
              </a:buClr>
              <a:buSzPts val="1800"/>
              <a:buFont typeface="Arial"/>
              <a:buChar char="●"/>
            </a:pPr>
            <a:r>
              <a:rPr lang="en"/>
              <a:t>Postponed purchase of buses, impacting overall fleet management program</a:t>
            </a:r>
            <a:endParaRPr/>
          </a:p>
          <a:p>
            <a:pPr indent="-342900" lvl="0" marL="457200" rtl="0" algn="l">
              <a:spcBef>
                <a:spcPts val="0"/>
              </a:spcBef>
              <a:spcAft>
                <a:spcPts val="0"/>
              </a:spcAft>
              <a:buClr>
                <a:srgbClr val="002E62"/>
              </a:buClr>
              <a:buSzPts val="1800"/>
              <a:buFont typeface="Arial"/>
              <a:buChar char="●"/>
            </a:pPr>
            <a:r>
              <a:rPr lang="en"/>
              <a:t>Realigned central office and building support staff</a:t>
            </a:r>
            <a:endParaRPr/>
          </a:p>
          <a:p>
            <a:pPr indent="-342900" lvl="0" marL="457200" rtl="0" algn="l">
              <a:spcBef>
                <a:spcPts val="0"/>
              </a:spcBef>
              <a:spcAft>
                <a:spcPts val="0"/>
              </a:spcAft>
              <a:buClr>
                <a:srgbClr val="002E62"/>
              </a:buClr>
              <a:buSzPts val="1800"/>
              <a:buFont typeface="Arial"/>
              <a:buChar char="●"/>
            </a:pPr>
            <a:r>
              <a:rPr lang="en"/>
              <a:t>Initiated tuition for our inclusive preschool disabled program</a:t>
            </a:r>
            <a:endParaRPr/>
          </a:p>
          <a:p>
            <a:pPr indent="-342900" lvl="0" marL="457200" rtl="0" algn="l">
              <a:spcBef>
                <a:spcPts val="0"/>
              </a:spcBef>
              <a:spcAft>
                <a:spcPts val="0"/>
              </a:spcAft>
              <a:buClr>
                <a:srgbClr val="002E62"/>
              </a:buClr>
              <a:buSzPts val="1800"/>
              <a:buFont typeface="Arial"/>
              <a:buChar char="●"/>
            </a:pPr>
            <a:r>
              <a:rPr lang="en"/>
              <a:t>Implemented activity fees at Middle and High Schools</a:t>
            </a:r>
            <a:endParaRPr/>
          </a:p>
          <a:p>
            <a:pPr indent="-342900" lvl="0" marL="457200" rtl="0" algn="l">
              <a:spcBef>
                <a:spcPts val="0"/>
              </a:spcBef>
              <a:spcAft>
                <a:spcPts val="0"/>
              </a:spcAft>
              <a:buSzPts val="1800"/>
              <a:buChar char="●"/>
            </a:pPr>
            <a:r>
              <a:rPr lang="en"/>
              <a:t>Implemented parking fee at High School</a:t>
            </a:r>
            <a:endParaRPr/>
          </a:p>
          <a:p>
            <a:pPr indent="0" lvl="0" marL="457200" marR="0" rtl="0" algn="l">
              <a:lnSpc>
                <a:spcPct val="115000"/>
              </a:lnSpc>
              <a:spcBef>
                <a:spcPts val="1000"/>
              </a:spcBef>
              <a:spcAft>
                <a:spcPts val="0"/>
              </a:spcAft>
              <a:buNone/>
            </a:pPr>
            <a:r>
              <a:t/>
            </a:r>
            <a:endParaRPr sz="1400"/>
          </a:p>
          <a:p>
            <a:pPr indent="0" lvl="0" marL="457200" marR="0" rtl="0" algn="l">
              <a:lnSpc>
                <a:spcPct val="115000"/>
              </a:lnSpc>
              <a:spcBef>
                <a:spcPts val="1000"/>
              </a:spcBef>
              <a:spcAft>
                <a:spcPts val="1000"/>
              </a:spcAft>
              <a:buNone/>
            </a:pPr>
            <a:r>
              <a:t/>
            </a:r>
            <a:endParaRPr sz="1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Potential Long-Term Consequences</a:t>
            </a:r>
            <a:endParaRPr/>
          </a:p>
        </p:txBody>
      </p:sp>
      <p:sp>
        <p:nvSpPr>
          <p:cNvPr id="120" name="Google Shape;120;p23"/>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Deterioration of facilities and infrastructure</a:t>
            </a:r>
            <a:endParaRPr/>
          </a:p>
          <a:p>
            <a:pPr indent="-342900" lvl="0" marL="457200" rtl="0" algn="l">
              <a:spcBef>
                <a:spcPts val="0"/>
              </a:spcBef>
              <a:spcAft>
                <a:spcPts val="0"/>
              </a:spcAft>
              <a:buSzPts val="1800"/>
              <a:buChar char="●"/>
            </a:pPr>
            <a:r>
              <a:rPr lang="en"/>
              <a:t>Elimination of non-core programs, co-curricular activities, and athletics</a:t>
            </a:r>
            <a:endParaRPr/>
          </a:p>
          <a:p>
            <a:pPr indent="-342900" lvl="0" marL="457200" rtl="0" algn="l">
              <a:spcBef>
                <a:spcPts val="0"/>
              </a:spcBef>
              <a:spcAft>
                <a:spcPts val="0"/>
              </a:spcAft>
              <a:buSzPts val="1800"/>
              <a:buChar char="●"/>
            </a:pPr>
            <a:r>
              <a:rPr lang="en"/>
              <a:t>Reduction of technology</a:t>
            </a:r>
            <a:endParaRPr/>
          </a:p>
          <a:p>
            <a:pPr indent="-342900" lvl="0" marL="457200" rtl="0" algn="l">
              <a:spcBef>
                <a:spcPts val="0"/>
              </a:spcBef>
              <a:spcAft>
                <a:spcPts val="0"/>
              </a:spcAft>
              <a:buSzPts val="1800"/>
              <a:buChar char="●"/>
            </a:pPr>
            <a:r>
              <a:rPr lang="en"/>
              <a:t>Lack of ability to compete with neighboring towns</a:t>
            </a:r>
            <a:endParaRPr/>
          </a:p>
          <a:p>
            <a:pPr indent="-342900" lvl="0" marL="457200" rtl="0" algn="l">
              <a:spcBef>
                <a:spcPts val="0"/>
              </a:spcBef>
              <a:spcAft>
                <a:spcPts val="0"/>
              </a:spcAft>
              <a:buSzPts val="1800"/>
              <a:buChar char="●"/>
            </a:pPr>
            <a:r>
              <a:rPr lang="en"/>
              <a:t>Inability to attract quality teachers</a:t>
            </a:r>
            <a:endParaRPr/>
          </a:p>
          <a:p>
            <a:pPr indent="-342900" lvl="0" marL="457200" rtl="0" algn="l">
              <a:spcBef>
                <a:spcPts val="0"/>
              </a:spcBef>
              <a:spcAft>
                <a:spcPts val="0"/>
              </a:spcAft>
              <a:buSzPts val="1800"/>
              <a:buChar char="●"/>
            </a:pPr>
            <a:r>
              <a:rPr lang="en"/>
              <a:t>Increased costs to parents who are already overtaxed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4"/>
          <p:cNvSpPr txBox="1"/>
          <p:nvPr>
            <p:ph idx="1" type="subTitle"/>
          </p:nvPr>
        </p:nvSpPr>
        <p:spPr>
          <a:xfrm>
            <a:off x="1701150" y="1415100"/>
            <a:ext cx="5741700" cy="2313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Clr>
                <a:schemeClr val="dk2"/>
              </a:buClr>
              <a:buSzPts val="1100"/>
              <a:buFont typeface="Arial"/>
              <a:buNone/>
            </a:pPr>
            <a:r>
              <a:rPr lang="en" sz="6800">
                <a:latin typeface="Playfair Display"/>
                <a:ea typeface="Playfair Display"/>
                <a:cs typeface="Playfair Display"/>
                <a:sym typeface="Playfair Display"/>
              </a:rPr>
              <a:t>What’s Next?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idx="1" type="subTitle"/>
          </p:nvPr>
        </p:nvSpPr>
        <p:spPr>
          <a:xfrm>
            <a:off x="344250" y="203700"/>
            <a:ext cx="8516700" cy="46533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300"/>
              <a:t>WHAT COULD WE DO WITH $11 MILLION MORE DOLLARS PER YEAR?</a:t>
            </a:r>
            <a:endParaRPr sz="3300"/>
          </a:p>
          <a:p>
            <a:pPr indent="0" lvl="0" marL="0" rtl="0" algn="ctr">
              <a:spcBef>
                <a:spcPts val="0"/>
              </a:spcBef>
              <a:spcAft>
                <a:spcPts val="0"/>
              </a:spcAft>
              <a:buNone/>
            </a:pPr>
            <a:r>
              <a:t/>
            </a:r>
            <a:endParaRPr sz="3300"/>
          </a:p>
          <a:p>
            <a:pPr indent="0" lvl="0" marL="0" rtl="0" algn="ctr">
              <a:spcBef>
                <a:spcPts val="0"/>
              </a:spcBef>
              <a:spcAft>
                <a:spcPts val="0"/>
              </a:spcAft>
              <a:buNone/>
            </a:pPr>
            <a:r>
              <a:rPr lang="en" sz="3300"/>
              <a:t>WHERE WOULD JEFFERSON BE WITH $45 MILLION MORE IN STATE AID BETWEEN 7/1/2018 AND 6/30/2025?</a:t>
            </a:r>
            <a:endParaRPr sz="3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700" y="445025"/>
            <a:ext cx="8520600" cy="572700"/>
          </a:xfrm>
          <a:prstGeom prst="rect">
            <a:avLst/>
          </a:prstGeom>
          <a:solidFill>
            <a:schemeClr val="dk1"/>
          </a:solidFill>
        </p:spPr>
        <p:txBody>
          <a:bodyPr anchorCtr="0" anchor="t" bIns="91425" lIns="91425" spcFirstLastPara="1" rIns="91425" wrap="square" tIns="91425">
            <a:noAutofit/>
          </a:bodyPr>
          <a:lstStyle/>
          <a:p>
            <a:pPr indent="0" lvl="0" marL="0" rtl="0" algn="ctr">
              <a:spcBef>
                <a:spcPts val="0"/>
              </a:spcBef>
              <a:spcAft>
                <a:spcPts val="0"/>
              </a:spcAft>
              <a:buClr>
                <a:schemeClr val="dk2"/>
              </a:buClr>
              <a:buSzPts val="1100"/>
              <a:buFont typeface="Arial"/>
              <a:buNone/>
            </a:pPr>
            <a:r>
              <a:rPr lang="en"/>
              <a:t>State Aid Funding History</a:t>
            </a:r>
            <a:endParaRPr/>
          </a:p>
        </p:txBody>
      </p:sp>
      <p:sp>
        <p:nvSpPr>
          <p:cNvPr id="70" name="Google Shape;70;p15"/>
          <p:cNvSpPr txBox="1"/>
          <p:nvPr>
            <p:ph idx="1" type="body"/>
          </p:nvPr>
        </p:nvSpPr>
        <p:spPr>
          <a:xfrm>
            <a:off x="311700" y="1017725"/>
            <a:ext cx="8520600" cy="3765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School Funding Reform Act of 2008 (SFRA) </a:t>
            </a:r>
            <a:endParaRPr/>
          </a:p>
          <a:p>
            <a:pPr indent="-342900" lvl="1" marL="914400" rtl="0" algn="l">
              <a:spcBef>
                <a:spcPts val="0"/>
              </a:spcBef>
              <a:spcAft>
                <a:spcPts val="0"/>
              </a:spcAft>
              <a:buSzPts val="1800"/>
              <a:buChar char="○"/>
            </a:pPr>
            <a:r>
              <a:rPr lang="en" sz="1800"/>
              <a:t>Was not implemented until 2011</a:t>
            </a:r>
            <a:endParaRPr sz="1800"/>
          </a:p>
          <a:p>
            <a:pPr indent="-342900" lvl="2" marL="1371600" rtl="0" algn="l">
              <a:spcBef>
                <a:spcPts val="0"/>
              </a:spcBef>
              <a:spcAft>
                <a:spcPts val="0"/>
              </a:spcAft>
              <a:buSzPts val="1800"/>
              <a:buChar char="■"/>
            </a:pPr>
            <a:r>
              <a:rPr lang="en" sz="1800"/>
              <a:t>Districts received less State aid 2010-2011 school year</a:t>
            </a:r>
            <a:endParaRPr sz="1800"/>
          </a:p>
          <a:p>
            <a:pPr indent="-342900" lvl="2" marL="1371600" rtl="0" algn="l">
              <a:spcBef>
                <a:spcPts val="0"/>
              </a:spcBef>
              <a:spcAft>
                <a:spcPts val="0"/>
              </a:spcAft>
              <a:buSzPts val="1800"/>
              <a:buChar char="■"/>
            </a:pPr>
            <a:r>
              <a:rPr lang="en" sz="1800"/>
              <a:t>Budgets were capped at a 2% increase starting in July 2011</a:t>
            </a:r>
            <a:endParaRPr sz="1800"/>
          </a:p>
          <a:p>
            <a:pPr indent="-342900" lvl="2" marL="1371600" rtl="0" algn="l">
              <a:spcBef>
                <a:spcPts val="0"/>
              </a:spcBef>
              <a:spcAft>
                <a:spcPts val="0"/>
              </a:spcAft>
              <a:buSzPts val="1800"/>
              <a:buChar char="■"/>
            </a:pPr>
            <a:r>
              <a:rPr lang="en" sz="1800"/>
              <a:t>State aid was based on enrollment, a snapshot of the 2010-2011 school </a:t>
            </a:r>
            <a:r>
              <a:rPr lang="en" sz="1800"/>
              <a:t>year</a:t>
            </a:r>
            <a:endParaRPr sz="1800"/>
          </a:p>
          <a:p>
            <a:pPr indent="-342900" lvl="2" marL="1371600" rtl="0" algn="l">
              <a:spcBef>
                <a:spcPts val="0"/>
              </a:spcBef>
              <a:spcAft>
                <a:spcPts val="0"/>
              </a:spcAft>
              <a:buSzPts val="1800"/>
              <a:buChar char="■"/>
            </a:pPr>
            <a:r>
              <a:rPr lang="en" sz="1800"/>
              <a:t>Equalization aid has remained the same from the 2013-2014 school year through the 2017-2018 school year</a:t>
            </a:r>
            <a:endParaRPr sz="1800"/>
          </a:p>
          <a:p>
            <a:pPr indent="-342900" lvl="0" marL="457200" rtl="0" algn="l">
              <a:spcBef>
                <a:spcPts val="0"/>
              </a:spcBef>
              <a:spcAft>
                <a:spcPts val="0"/>
              </a:spcAft>
              <a:buSzPts val="1800"/>
              <a:buChar char="●"/>
            </a:pPr>
            <a:r>
              <a:rPr lang="en"/>
              <a:t>S-2 Enacted in July 2018</a:t>
            </a:r>
            <a:endParaRPr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a:solidFill>
            <a:schemeClr val="dk1"/>
          </a:solidFill>
        </p:spPr>
        <p:txBody>
          <a:bodyPr anchorCtr="0" anchor="t" bIns="91425" lIns="91425" spcFirstLastPara="1" rIns="91425" wrap="square" tIns="91425">
            <a:noAutofit/>
          </a:bodyPr>
          <a:lstStyle/>
          <a:p>
            <a:pPr indent="0" lvl="0" marL="0" rtl="0" algn="ctr">
              <a:spcBef>
                <a:spcPts val="0"/>
              </a:spcBef>
              <a:spcAft>
                <a:spcPts val="0"/>
              </a:spcAft>
              <a:buClr>
                <a:schemeClr val="dk2"/>
              </a:buClr>
              <a:buSzPts val="1100"/>
              <a:buFont typeface="Arial"/>
              <a:buNone/>
            </a:pPr>
            <a:r>
              <a:rPr lang="en"/>
              <a:t>S-2 Basics </a:t>
            </a:r>
            <a:endParaRPr/>
          </a:p>
        </p:txBody>
      </p:sp>
      <p:sp>
        <p:nvSpPr>
          <p:cNvPr id="76" name="Google Shape;76;p16"/>
          <p:cNvSpPr txBox="1"/>
          <p:nvPr>
            <p:ph idx="1" type="body"/>
          </p:nvPr>
        </p:nvSpPr>
        <p:spPr>
          <a:xfrm>
            <a:off x="311700" y="1017725"/>
            <a:ext cx="8520600" cy="3765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Apply School Funding Reform Act of 2008 (SFRA) as enacted</a:t>
            </a:r>
            <a:endParaRPr/>
          </a:p>
          <a:p>
            <a:pPr indent="-342900" lvl="0" marL="457200" rtl="0" algn="l">
              <a:spcBef>
                <a:spcPts val="0"/>
              </a:spcBef>
              <a:spcAft>
                <a:spcPts val="0"/>
              </a:spcAft>
              <a:buSzPts val="1800"/>
              <a:buChar char="●"/>
            </a:pPr>
            <a:r>
              <a:rPr lang="en"/>
              <a:t>S-2 calculates a difference between the school district’s total state aid allocation in the current budget year and the pre-budget year (differential)</a:t>
            </a:r>
            <a:endParaRPr/>
          </a:p>
          <a:p>
            <a:pPr indent="-342900" lvl="0" marL="457200" rtl="0" algn="l">
              <a:spcBef>
                <a:spcPts val="0"/>
              </a:spcBef>
              <a:spcAft>
                <a:spcPts val="0"/>
              </a:spcAft>
              <a:buSzPts val="1800"/>
              <a:buChar char="●"/>
            </a:pPr>
            <a:r>
              <a:rPr lang="en"/>
              <a:t>Districts with a positive difference, aka “over-funded” districts, have their state aid cut according to the following</a:t>
            </a:r>
            <a:r>
              <a:rPr lang="en"/>
              <a:t>:</a:t>
            </a:r>
            <a:endParaRPr/>
          </a:p>
          <a:p>
            <a:pPr indent="-342900" lvl="1" marL="914400" rtl="0" algn="l">
              <a:spcBef>
                <a:spcPts val="0"/>
              </a:spcBef>
              <a:spcAft>
                <a:spcPts val="0"/>
              </a:spcAft>
              <a:buSzPts val="1800"/>
              <a:buChar char="○"/>
            </a:pPr>
            <a:r>
              <a:rPr lang="en" sz="1800"/>
              <a:t>2019-2020: prior year aid </a:t>
            </a:r>
            <a:r>
              <a:rPr b="1" lang="en" sz="1800" u="sng"/>
              <a:t>LESS</a:t>
            </a:r>
            <a:r>
              <a:rPr lang="en" sz="1800"/>
              <a:t> 13% of the differential</a:t>
            </a:r>
            <a:endParaRPr sz="1800"/>
          </a:p>
          <a:p>
            <a:pPr indent="-342900" lvl="1" marL="914400" rtl="0" algn="l">
              <a:spcBef>
                <a:spcPts val="0"/>
              </a:spcBef>
              <a:spcAft>
                <a:spcPts val="0"/>
              </a:spcAft>
              <a:buSzPts val="1800"/>
              <a:buChar char="○"/>
            </a:pPr>
            <a:r>
              <a:rPr lang="en" sz="1800"/>
              <a:t>2020-2021: prior year aid </a:t>
            </a:r>
            <a:r>
              <a:rPr b="1" lang="en" sz="1800" u="sng"/>
              <a:t>LESS</a:t>
            </a:r>
            <a:r>
              <a:rPr lang="en" sz="1800"/>
              <a:t> 23% of the differential</a:t>
            </a:r>
            <a:endParaRPr sz="1800"/>
          </a:p>
          <a:p>
            <a:pPr indent="-342900" lvl="1" marL="914400" rtl="0" algn="l">
              <a:spcBef>
                <a:spcPts val="0"/>
              </a:spcBef>
              <a:spcAft>
                <a:spcPts val="0"/>
              </a:spcAft>
              <a:buSzPts val="1800"/>
              <a:buChar char="○"/>
            </a:pPr>
            <a:r>
              <a:rPr lang="en" sz="1800"/>
              <a:t>2021-2022: prior year aid </a:t>
            </a:r>
            <a:r>
              <a:rPr b="1" lang="en" sz="1800" u="sng"/>
              <a:t>LESS</a:t>
            </a:r>
            <a:r>
              <a:rPr lang="en" sz="1800"/>
              <a:t> 37% of the differential</a:t>
            </a:r>
            <a:endParaRPr sz="1800"/>
          </a:p>
          <a:p>
            <a:pPr indent="-342900" lvl="1" marL="914400" rtl="0" algn="l">
              <a:spcBef>
                <a:spcPts val="0"/>
              </a:spcBef>
              <a:spcAft>
                <a:spcPts val="0"/>
              </a:spcAft>
              <a:buSzPts val="1800"/>
              <a:buChar char="○"/>
            </a:pPr>
            <a:r>
              <a:rPr lang="en" sz="1800"/>
              <a:t>2022-2023: prior year aid </a:t>
            </a:r>
            <a:r>
              <a:rPr b="1" lang="en" sz="1800" u="sng"/>
              <a:t>LESS</a:t>
            </a:r>
            <a:r>
              <a:rPr lang="en" sz="1800"/>
              <a:t> 55% of the differential</a:t>
            </a:r>
            <a:endParaRPr sz="1800"/>
          </a:p>
          <a:p>
            <a:pPr indent="-342900" lvl="1" marL="914400" rtl="0" algn="l">
              <a:spcBef>
                <a:spcPts val="0"/>
              </a:spcBef>
              <a:spcAft>
                <a:spcPts val="0"/>
              </a:spcAft>
              <a:buSzPts val="1800"/>
              <a:buChar char="○"/>
            </a:pPr>
            <a:r>
              <a:rPr lang="en" sz="1800"/>
              <a:t>2023-2024: prior year aid </a:t>
            </a:r>
            <a:r>
              <a:rPr b="1" lang="en" sz="1800" u="sng"/>
              <a:t>LESS</a:t>
            </a:r>
            <a:r>
              <a:rPr lang="en" sz="1800"/>
              <a:t> 76% of the differential</a:t>
            </a:r>
            <a:endParaRPr sz="1800"/>
          </a:p>
          <a:p>
            <a:pPr indent="-342900" lvl="1" marL="914400" rtl="0" algn="l">
              <a:spcBef>
                <a:spcPts val="0"/>
              </a:spcBef>
              <a:spcAft>
                <a:spcPts val="0"/>
              </a:spcAft>
              <a:buSzPts val="1800"/>
              <a:buChar char="○"/>
            </a:pPr>
            <a:r>
              <a:rPr lang="en" sz="1800"/>
              <a:t>2024-2025: prior year aid </a:t>
            </a:r>
            <a:r>
              <a:rPr b="1" lang="en" sz="1800" u="sng"/>
              <a:t>LESS</a:t>
            </a:r>
            <a:r>
              <a:rPr lang="en" sz="1800"/>
              <a:t> 100% of the differential</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91738" y="155400"/>
            <a:ext cx="8467200" cy="956700"/>
          </a:xfrm>
          <a:prstGeom prst="rect">
            <a:avLst/>
          </a:prstGeom>
          <a:solidFill>
            <a:schemeClr val="dk1"/>
          </a:solidFill>
        </p:spPr>
        <p:txBody>
          <a:bodyPr anchorCtr="0" anchor="ctr" bIns="91425" lIns="91425" spcFirstLastPara="1" rIns="91425" wrap="square" tIns="274300">
            <a:noAutofit/>
          </a:bodyPr>
          <a:lstStyle/>
          <a:p>
            <a:pPr indent="0" lvl="0" marL="0" rtl="0" algn="ctr">
              <a:lnSpc>
                <a:spcPct val="50000"/>
              </a:lnSpc>
              <a:spcBef>
                <a:spcPts val="0"/>
              </a:spcBef>
              <a:spcAft>
                <a:spcPts val="0"/>
              </a:spcAft>
              <a:buNone/>
            </a:pPr>
            <a:r>
              <a:rPr lang="en"/>
              <a:t>How has the State Aid Adjustment Impacted JTPS? </a:t>
            </a:r>
            <a:endParaRPr sz="1400"/>
          </a:p>
          <a:p>
            <a:pPr indent="0" lvl="0" marL="0" rtl="0" algn="ctr">
              <a:lnSpc>
                <a:spcPct val="50000"/>
              </a:lnSpc>
              <a:spcBef>
                <a:spcPts val="0"/>
              </a:spcBef>
              <a:spcAft>
                <a:spcPts val="0"/>
              </a:spcAft>
              <a:buNone/>
            </a:pPr>
            <a:r>
              <a:t/>
            </a:r>
            <a:endParaRPr sz="1200"/>
          </a:p>
          <a:p>
            <a:pPr indent="0" lvl="0" marL="0" rtl="0" algn="ctr">
              <a:lnSpc>
                <a:spcPct val="50000"/>
              </a:lnSpc>
              <a:spcBef>
                <a:spcPts val="0"/>
              </a:spcBef>
              <a:spcAft>
                <a:spcPts val="0"/>
              </a:spcAft>
              <a:buNone/>
            </a:pPr>
            <a:r>
              <a:t/>
            </a:r>
            <a:endParaRPr sz="1200"/>
          </a:p>
          <a:p>
            <a:pPr indent="0" lvl="0" marL="0" rtl="0" algn="ctr">
              <a:lnSpc>
                <a:spcPct val="50000"/>
              </a:lnSpc>
              <a:spcBef>
                <a:spcPts val="0"/>
              </a:spcBef>
              <a:spcAft>
                <a:spcPts val="0"/>
              </a:spcAft>
              <a:buNone/>
            </a:pPr>
            <a:r>
              <a:rPr lang="en" sz="1200"/>
              <a:t>Estimates based on 2023-2024 Equalization Aid Calculations </a:t>
            </a:r>
            <a:endParaRPr sz="1200"/>
          </a:p>
          <a:p>
            <a:pPr indent="0" lvl="0" marL="0" rtl="0" algn="ctr">
              <a:lnSpc>
                <a:spcPct val="50000"/>
              </a:lnSpc>
              <a:spcBef>
                <a:spcPts val="0"/>
              </a:spcBef>
              <a:spcAft>
                <a:spcPts val="0"/>
              </a:spcAft>
              <a:buNone/>
            </a:pPr>
            <a:r>
              <a:rPr lang="en" sz="1200"/>
              <a:t>**Not inclusive of non-recurring Supplemental Stabilization Aid</a:t>
            </a:r>
            <a:r>
              <a:rPr lang="en"/>
              <a:t> </a:t>
            </a:r>
            <a:endParaRPr/>
          </a:p>
        </p:txBody>
      </p:sp>
      <p:graphicFrame>
        <p:nvGraphicFramePr>
          <p:cNvPr id="82" name="Google Shape;82;p17"/>
          <p:cNvGraphicFramePr/>
          <p:nvPr/>
        </p:nvGraphicFramePr>
        <p:xfrm>
          <a:off x="407700" y="1206150"/>
          <a:ext cx="3000000" cy="3000000"/>
        </p:xfrm>
        <a:graphic>
          <a:graphicData uri="http://schemas.openxmlformats.org/drawingml/2006/table">
            <a:tbl>
              <a:tblPr>
                <a:noFill/>
                <a:tableStyleId>{6FF88072-A068-4779-B71A-8123ACDEF393}</a:tableStyleId>
              </a:tblPr>
              <a:tblGrid>
                <a:gridCol w="1092250"/>
                <a:gridCol w="1908275"/>
                <a:gridCol w="2481575"/>
                <a:gridCol w="2953175"/>
              </a:tblGrid>
              <a:tr h="547825">
                <a:tc>
                  <a:txBody>
                    <a:bodyPr/>
                    <a:lstStyle/>
                    <a:p>
                      <a:pPr indent="0" lvl="0" marL="0" rtl="0" algn="ctr">
                        <a:spcBef>
                          <a:spcPts val="0"/>
                        </a:spcBef>
                        <a:spcAft>
                          <a:spcPts val="0"/>
                        </a:spcAft>
                        <a:buNone/>
                      </a:pPr>
                      <a:r>
                        <a:rPr b="1" lang="en" sz="1600">
                          <a:latin typeface="Playfair Display"/>
                          <a:ea typeface="Playfair Display"/>
                          <a:cs typeface="Playfair Display"/>
                          <a:sym typeface="Playfair Display"/>
                        </a:rPr>
                        <a:t>BUDGET YEAR</a:t>
                      </a:r>
                      <a:endParaRPr b="1" sz="1600">
                        <a:latin typeface="Playfair Display"/>
                        <a:ea typeface="Playfair Display"/>
                        <a:cs typeface="Playfair Display"/>
                        <a:sym typeface="Playfair Display"/>
                      </a:endParaRPr>
                    </a:p>
                  </a:txBody>
                  <a:tcPr marT="91425" marB="91425" marR="91425" marL="91425">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None/>
                      </a:pPr>
                      <a:r>
                        <a:rPr b="1" lang="en" sz="1600">
                          <a:latin typeface="Playfair Display"/>
                          <a:ea typeface="Playfair Display"/>
                          <a:cs typeface="Playfair Display"/>
                          <a:sym typeface="Playfair Display"/>
                        </a:rPr>
                        <a:t>GENERAL FUND </a:t>
                      </a:r>
                      <a:endParaRPr b="1" sz="1600">
                        <a:latin typeface="Playfair Display"/>
                        <a:ea typeface="Playfair Display"/>
                        <a:cs typeface="Playfair Display"/>
                        <a:sym typeface="Playfair Display"/>
                      </a:endParaRPr>
                    </a:p>
                    <a:p>
                      <a:pPr indent="0" lvl="0" marL="0" rtl="0" algn="ctr">
                        <a:spcBef>
                          <a:spcPts val="0"/>
                        </a:spcBef>
                        <a:spcAft>
                          <a:spcPts val="0"/>
                        </a:spcAft>
                        <a:buNone/>
                      </a:pPr>
                      <a:r>
                        <a:rPr b="1" lang="en" sz="1600">
                          <a:latin typeface="Playfair Display"/>
                          <a:ea typeface="Playfair Display"/>
                          <a:cs typeface="Playfair Display"/>
                          <a:sym typeface="Playfair Display"/>
                        </a:rPr>
                        <a:t>STATE AID </a:t>
                      </a:r>
                      <a:endParaRPr b="1" sz="1600">
                        <a:latin typeface="Playfair Display"/>
                        <a:ea typeface="Playfair Display"/>
                        <a:cs typeface="Playfair Display"/>
                        <a:sym typeface="Playfair Display"/>
                      </a:endParaRPr>
                    </a:p>
                  </a:txBody>
                  <a:tcPr marT="91425" marB="91425" marR="91425" marL="91425">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None/>
                      </a:pPr>
                      <a:r>
                        <a:rPr b="1" lang="en" sz="1600">
                          <a:latin typeface="Playfair Display"/>
                          <a:ea typeface="Playfair Display"/>
                          <a:cs typeface="Playfair Display"/>
                          <a:sym typeface="Playfair Display"/>
                        </a:rPr>
                        <a:t>CURRENT YEAR INCREMENTAL LOSS</a:t>
                      </a:r>
                      <a:endParaRPr b="1" sz="1600">
                        <a:latin typeface="Playfair Display"/>
                        <a:ea typeface="Playfair Display"/>
                        <a:cs typeface="Playfair Display"/>
                        <a:sym typeface="Playfair Display"/>
                      </a:endParaRPr>
                    </a:p>
                  </a:txBody>
                  <a:tcPr marT="91425" marB="91425" marR="91425" marL="91425">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spcBef>
                          <a:spcPts val="0"/>
                        </a:spcBef>
                        <a:spcAft>
                          <a:spcPts val="0"/>
                        </a:spcAft>
                        <a:buNone/>
                      </a:pPr>
                      <a:r>
                        <a:rPr b="1" lang="en" sz="1600">
                          <a:latin typeface="Playfair Display"/>
                          <a:ea typeface="Playfair Display"/>
                          <a:cs typeface="Playfair Display"/>
                          <a:sym typeface="Playfair Display"/>
                        </a:rPr>
                        <a:t>CURRENT YEAR LOSS</a:t>
                      </a:r>
                      <a:endParaRPr b="1" sz="1600">
                        <a:latin typeface="Playfair Display"/>
                        <a:ea typeface="Playfair Display"/>
                        <a:cs typeface="Playfair Display"/>
                        <a:sym typeface="Playfair Display"/>
                      </a:endParaRPr>
                    </a:p>
                    <a:p>
                      <a:pPr indent="0" lvl="0" marL="0" rtl="0" algn="ctr">
                        <a:spcBef>
                          <a:spcPts val="0"/>
                        </a:spcBef>
                        <a:spcAft>
                          <a:spcPts val="0"/>
                        </a:spcAft>
                        <a:buNone/>
                      </a:pPr>
                      <a:r>
                        <a:rPr b="1" lang="en" sz="1600">
                          <a:latin typeface="Playfair Display"/>
                          <a:ea typeface="Playfair Display"/>
                          <a:cs typeface="Playfair Display"/>
                          <a:sym typeface="Playfair Display"/>
                        </a:rPr>
                        <a:t>VS. 17-18 SY</a:t>
                      </a:r>
                      <a:endParaRPr b="1" sz="1600">
                        <a:latin typeface="Playfair Display"/>
                        <a:ea typeface="Playfair Display"/>
                        <a:cs typeface="Playfair Display"/>
                        <a:sym typeface="Playfair Display"/>
                      </a:endParaRPr>
                    </a:p>
                  </a:txBody>
                  <a:tcPr marT="91425" marB="91425" marR="91425" marL="91425">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18-19</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15,508,649</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-554,620</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Clr>
                          <a:schemeClr val="dk2"/>
                        </a:buClr>
                        <a:buSzPts val="1100"/>
                        <a:buFont typeface="Arial"/>
                        <a:buNone/>
                      </a:pPr>
                      <a:r>
                        <a:rPr lang="en">
                          <a:solidFill>
                            <a:schemeClr val="dk2"/>
                          </a:solidFill>
                          <a:latin typeface="Playfair Display"/>
                          <a:ea typeface="Playfair Display"/>
                          <a:cs typeface="Playfair Display"/>
                          <a:sym typeface="Playfair Display"/>
                        </a:rPr>
                        <a:t>-554,620</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19-20</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14,315,347</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-1,193,302</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-1,747,922</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20-21</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12,063,605</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-2,251,742</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-3,999,664</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21-22</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9,272,081</a:t>
                      </a:r>
                      <a:endParaRPr>
                        <a:solidFill>
                          <a:schemeClr val="dk2"/>
                        </a:solidFill>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-2,791,524 </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-6,791,188</a:t>
                      </a:r>
                      <a:endParaRPr>
                        <a:solidFill>
                          <a:schemeClr val="dk2"/>
                        </a:solidFill>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22-23</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6,631,798</a:t>
                      </a:r>
                      <a:endParaRPr>
                        <a:solidFill>
                          <a:schemeClr val="dk2"/>
                        </a:solidFill>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-2,640,283</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-9,431,471</a:t>
                      </a:r>
                      <a:endParaRPr>
                        <a:solidFill>
                          <a:schemeClr val="dk2"/>
                        </a:solidFill>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23-24</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Clr>
                          <a:schemeClr val="dk2"/>
                        </a:buClr>
                        <a:buSzPts val="1100"/>
                        <a:buFont typeface="Arial"/>
                        <a:buNone/>
                      </a:pPr>
                      <a:r>
                        <a:rPr lang="en">
                          <a:solidFill>
                            <a:schemeClr val="dk2"/>
                          </a:solidFill>
                          <a:latin typeface="Playfair Display"/>
                          <a:ea typeface="Playfair Display"/>
                          <a:cs typeface="Playfair Display"/>
                          <a:sym typeface="Playfair Display"/>
                        </a:rPr>
                        <a:t>5,105,647</a:t>
                      </a:r>
                      <a:endParaRPr>
                        <a:solidFill>
                          <a:schemeClr val="dk2"/>
                        </a:solidFill>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-1,526,151**</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-10,957,622</a:t>
                      </a:r>
                      <a:endParaRPr>
                        <a:solidFill>
                          <a:schemeClr val="dk2"/>
                        </a:solidFill>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1C4587"/>
                      </a:solidFill>
                      <a:prstDash val="solid"/>
                      <a:round/>
                      <a:headEnd len="sm" w="sm" type="none"/>
                      <a:tailEnd len="sm" w="sm" type="none"/>
                    </a:lnB>
                  </a:tcPr>
                </a:tc>
              </a:tr>
              <a:tr h="359800">
                <a:tc>
                  <a:txBody>
                    <a:bodyPr/>
                    <a:lstStyle/>
                    <a:p>
                      <a:pPr indent="0" lvl="0" marL="0" rtl="0" algn="ctr">
                        <a:lnSpc>
                          <a:spcPct val="150000"/>
                        </a:lnSpc>
                        <a:spcBef>
                          <a:spcPts val="0"/>
                        </a:spcBef>
                        <a:spcAft>
                          <a:spcPts val="0"/>
                        </a:spcAft>
                        <a:buNone/>
                      </a:pPr>
                      <a:r>
                        <a:rPr lang="en">
                          <a:latin typeface="Playfair Display"/>
                          <a:ea typeface="Playfair Display"/>
                          <a:cs typeface="Playfair Display"/>
                          <a:sym typeface="Playfair Display"/>
                        </a:rPr>
                        <a:t>24-25</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002E62"/>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4,623,704 (Estimated)</a:t>
                      </a:r>
                      <a:endParaRPr>
                        <a:solidFill>
                          <a:schemeClr val="dk2"/>
                        </a:solidFill>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002E62"/>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-481,943 (Estimated)</a:t>
                      </a:r>
                      <a:endParaRPr>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002E62"/>
                      </a:solidFill>
                      <a:prstDash val="solid"/>
                      <a:round/>
                      <a:headEnd len="sm" w="sm" type="none"/>
                      <a:tailEnd len="sm" w="sm" type="none"/>
                    </a:lnB>
                  </a:tcPr>
                </a:tc>
                <a:tc>
                  <a:txBody>
                    <a:bodyPr/>
                    <a:lstStyle/>
                    <a:p>
                      <a:pPr indent="0" lvl="0" marL="0" rtl="0" algn="ctr">
                        <a:lnSpc>
                          <a:spcPct val="150000"/>
                        </a:lnSpc>
                        <a:spcBef>
                          <a:spcPts val="0"/>
                        </a:spcBef>
                        <a:spcAft>
                          <a:spcPts val="0"/>
                        </a:spcAft>
                        <a:buNone/>
                      </a:pPr>
                      <a:r>
                        <a:rPr lang="en">
                          <a:solidFill>
                            <a:schemeClr val="dk2"/>
                          </a:solidFill>
                          <a:latin typeface="Playfair Display"/>
                          <a:ea typeface="Playfair Display"/>
                          <a:cs typeface="Playfair Display"/>
                          <a:sym typeface="Playfair Display"/>
                        </a:rPr>
                        <a:t>-11,439,565</a:t>
                      </a:r>
                      <a:endParaRPr>
                        <a:solidFill>
                          <a:schemeClr val="dk2"/>
                        </a:solidFill>
                        <a:latin typeface="Playfair Display"/>
                        <a:ea typeface="Playfair Display"/>
                        <a:cs typeface="Playfair Display"/>
                        <a:sym typeface="Playfair Display"/>
                      </a:endParaRPr>
                    </a:p>
                  </a:txBody>
                  <a:tcPr marT="0" marB="0" marR="0" marL="0" anchor="ctr">
                    <a:lnL cap="flat" cmpd="sng" w="28575">
                      <a:solidFill>
                        <a:srgbClr val="1C4587"/>
                      </a:solidFill>
                      <a:prstDash val="solid"/>
                      <a:round/>
                      <a:headEnd len="sm" w="sm" type="none"/>
                      <a:tailEnd len="sm" w="sm" type="none"/>
                    </a:lnL>
                    <a:lnR cap="flat" cmpd="sng" w="28575">
                      <a:solidFill>
                        <a:srgbClr val="1C4587"/>
                      </a:solidFill>
                      <a:prstDash val="solid"/>
                      <a:round/>
                      <a:headEnd len="sm" w="sm" type="none"/>
                      <a:tailEnd len="sm" w="sm" type="none"/>
                    </a:lnR>
                    <a:lnT cap="flat" cmpd="sng" w="28575">
                      <a:solidFill>
                        <a:srgbClr val="1C4587"/>
                      </a:solidFill>
                      <a:prstDash val="solid"/>
                      <a:round/>
                      <a:headEnd len="sm" w="sm" type="none"/>
                      <a:tailEnd len="sm" w="sm" type="none"/>
                    </a:lnT>
                    <a:lnB cap="flat" cmpd="sng" w="28575">
                      <a:solidFill>
                        <a:srgbClr val="002E62"/>
                      </a:solidFill>
                      <a:prstDash val="solid"/>
                      <a:round/>
                      <a:headEnd len="sm" w="sm" type="none"/>
                      <a:tailEnd len="sm" w="sm" type="none"/>
                    </a:lnB>
                  </a:tcPr>
                </a:tc>
              </a:tr>
              <a:tr h="359800">
                <a:tc gridSpan="4">
                  <a:txBody>
                    <a:bodyPr/>
                    <a:lstStyle/>
                    <a:p>
                      <a:pPr indent="0" lvl="0" marL="0" rtl="0" algn="ctr">
                        <a:lnSpc>
                          <a:spcPct val="115000"/>
                        </a:lnSpc>
                        <a:spcBef>
                          <a:spcPts val="0"/>
                        </a:spcBef>
                        <a:spcAft>
                          <a:spcPts val="0"/>
                        </a:spcAft>
                        <a:buNone/>
                      </a:pPr>
                      <a:r>
                        <a:rPr b="1" lang="en" sz="2700">
                          <a:solidFill>
                            <a:schemeClr val="lt1"/>
                          </a:solidFill>
                          <a:latin typeface="Oswald"/>
                          <a:ea typeface="Oswald"/>
                          <a:cs typeface="Oswald"/>
                          <a:sym typeface="Oswald"/>
                        </a:rPr>
                        <a:t> EXPECTED 7 YEAR CUMULATIVE LOSSES  = -44,922,052</a:t>
                      </a:r>
                      <a:endParaRPr>
                        <a:latin typeface="Playfair Display"/>
                        <a:ea typeface="Playfair Display"/>
                        <a:cs typeface="Playfair Display"/>
                        <a:sym typeface="Playfair Display"/>
                      </a:endParaRPr>
                    </a:p>
                  </a:txBody>
                  <a:tcPr marT="0" marB="0" marR="0" marL="0" anchor="ctr">
                    <a:lnL cap="flat" cmpd="sng" w="28575">
                      <a:solidFill>
                        <a:srgbClr val="002E62"/>
                      </a:solidFill>
                      <a:prstDash val="solid"/>
                      <a:round/>
                      <a:headEnd len="sm" w="sm" type="none"/>
                      <a:tailEnd len="sm" w="sm" type="none"/>
                    </a:lnL>
                    <a:lnR cap="flat" cmpd="sng" w="28575">
                      <a:solidFill>
                        <a:srgbClr val="002E62"/>
                      </a:solidFill>
                      <a:prstDash val="solid"/>
                      <a:round/>
                      <a:headEnd len="sm" w="sm" type="none"/>
                      <a:tailEnd len="sm" w="sm" type="none"/>
                    </a:lnR>
                    <a:lnT cap="flat" cmpd="sng" w="28575">
                      <a:solidFill>
                        <a:srgbClr val="002E62"/>
                      </a:solidFill>
                      <a:prstDash val="solid"/>
                      <a:round/>
                      <a:headEnd len="sm" w="sm" type="none"/>
                      <a:tailEnd len="sm" w="sm" type="none"/>
                    </a:lnT>
                    <a:lnB cap="flat" cmpd="sng" w="28575">
                      <a:solidFill>
                        <a:srgbClr val="002E62"/>
                      </a:solidFill>
                      <a:prstDash val="solid"/>
                      <a:round/>
                      <a:headEnd len="sm" w="sm" type="none"/>
                      <a:tailEnd len="sm" w="sm" type="none"/>
                    </a:lnB>
                    <a:solidFill>
                      <a:srgbClr val="002E62"/>
                    </a:solidFill>
                  </a:tcPr>
                </a:tc>
                <a:tc hMerge="1"/>
                <a:tc hMerge="1"/>
                <a:tc hMerge="1"/>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Formula Aid Volatility</a:t>
            </a:r>
            <a:endParaRPr/>
          </a:p>
        </p:txBody>
      </p:sp>
      <p:sp>
        <p:nvSpPr>
          <p:cNvPr id="88" name="Google Shape;88;p18"/>
          <p:cNvSpPr txBox="1"/>
          <p:nvPr>
            <p:ph idx="1" type="body"/>
          </p:nvPr>
        </p:nvSpPr>
        <p:spPr>
          <a:xfrm>
            <a:off x="372000" y="2135275"/>
            <a:ext cx="8460300" cy="15195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18-19 Uncapped SFRA Aid = $9,193,744</a:t>
            </a:r>
            <a:endParaRPr/>
          </a:p>
          <a:p>
            <a:pPr indent="-342900" lvl="0" marL="457200" rtl="0" algn="l">
              <a:spcBef>
                <a:spcPts val="0"/>
              </a:spcBef>
              <a:spcAft>
                <a:spcPts val="0"/>
              </a:spcAft>
              <a:buSzPts val="1800"/>
              <a:buChar char="●"/>
            </a:pPr>
            <a:r>
              <a:rPr lang="en"/>
              <a:t>23-24 Uncapped SFRA Aid = $4,623,704</a:t>
            </a:r>
            <a:endParaRPr/>
          </a:p>
          <a:p>
            <a:pPr indent="-342900" lvl="0" marL="457200" rtl="0" algn="l">
              <a:spcBef>
                <a:spcPts val="0"/>
              </a:spcBef>
              <a:spcAft>
                <a:spcPts val="0"/>
              </a:spcAft>
              <a:buSzPts val="1800"/>
              <a:buChar char="●"/>
            </a:pPr>
            <a:r>
              <a:rPr lang="en"/>
              <a:t>Change in Uncapped SFRA Aid = $4,570,040 or 49.7% reduction</a:t>
            </a:r>
            <a:endParaRPr/>
          </a:p>
          <a:p>
            <a:pPr indent="-342900" lvl="0" marL="457200" rtl="0" algn="l">
              <a:spcBef>
                <a:spcPts val="0"/>
              </a:spcBef>
              <a:spcAft>
                <a:spcPts val="0"/>
              </a:spcAft>
              <a:buSzPts val="1800"/>
              <a:buChar char="●"/>
            </a:pPr>
            <a:r>
              <a:rPr lang="en"/>
              <a:t>Change in weighted average enrollment = 18.7% decline</a:t>
            </a:r>
            <a:endParaRPr/>
          </a:p>
        </p:txBody>
      </p:sp>
      <p:sp>
        <p:nvSpPr>
          <p:cNvPr id="89" name="Google Shape;89;p18"/>
          <p:cNvSpPr txBox="1"/>
          <p:nvPr>
            <p:ph idx="1" type="body"/>
          </p:nvPr>
        </p:nvSpPr>
        <p:spPr>
          <a:xfrm>
            <a:off x="372150" y="3898575"/>
            <a:ext cx="8460300" cy="1018200"/>
          </a:xfrm>
          <a:prstGeom prst="rect">
            <a:avLst/>
          </a:prstGeom>
          <a:solidFill>
            <a:srgbClr val="1C4587"/>
          </a:solidFill>
        </p:spPr>
        <p:txBody>
          <a:bodyPr anchorCtr="0" anchor="ctr" bIns="91425" lIns="91425" spcFirstLastPara="1" rIns="91425" wrap="square" tIns="91425">
            <a:noAutofit/>
          </a:bodyPr>
          <a:lstStyle/>
          <a:p>
            <a:pPr indent="0" lvl="0" marL="0" rtl="0" algn="ctr">
              <a:spcBef>
                <a:spcPts val="0"/>
              </a:spcBef>
              <a:spcAft>
                <a:spcPts val="1600"/>
              </a:spcAft>
              <a:buNone/>
            </a:pPr>
            <a:r>
              <a:rPr lang="en" sz="2000">
                <a:solidFill>
                  <a:schemeClr val="lt1"/>
                </a:solidFill>
                <a:latin typeface="Oswald"/>
                <a:ea typeface="Oswald"/>
                <a:cs typeface="Oswald"/>
                <a:sym typeface="Oswald"/>
              </a:rPr>
              <a:t>Unpredictability  and </a:t>
            </a:r>
            <a:r>
              <a:rPr lang="en" sz="2000">
                <a:solidFill>
                  <a:schemeClr val="lt1"/>
                </a:solidFill>
                <a:latin typeface="Oswald"/>
                <a:ea typeface="Oswald"/>
                <a:cs typeface="Oswald"/>
                <a:sym typeface="Oswald"/>
              </a:rPr>
              <a:t>volatility</a:t>
            </a:r>
            <a:r>
              <a:rPr lang="en" sz="2000">
                <a:solidFill>
                  <a:schemeClr val="lt1"/>
                </a:solidFill>
                <a:latin typeface="Oswald"/>
                <a:ea typeface="Oswald"/>
                <a:cs typeface="Oswald"/>
                <a:sym typeface="Oswald"/>
              </a:rPr>
              <a:t> of Equalization Aid due to lack of transparency in multipliers presents a significant challenge when developing a multi-year budget strategy</a:t>
            </a:r>
            <a:endParaRPr sz="2000">
              <a:solidFill>
                <a:schemeClr val="lt1"/>
              </a:solidFill>
              <a:latin typeface="Oswald"/>
              <a:ea typeface="Oswald"/>
              <a:cs typeface="Oswald"/>
              <a:sym typeface="Oswald"/>
            </a:endParaRPr>
          </a:p>
        </p:txBody>
      </p:sp>
      <p:sp>
        <p:nvSpPr>
          <p:cNvPr id="90" name="Google Shape;90;p18"/>
          <p:cNvSpPr txBox="1"/>
          <p:nvPr>
            <p:ph idx="1" type="body"/>
          </p:nvPr>
        </p:nvSpPr>
        <p:spPr>
          <a:xfrm>
            <a:off x="372150" y="1152900"/>
            <a:ext cx="8460300" cy="847200"/>
          </a:xfrm>
          <a:prstGeom prst="rect">
            <a:avLst/>
          </a:prstGeom>
          <a:solidFill>
            <a:srgbClr val="1C4587"/>
          </a:solidFill>
        </p:spPr>
        <p:txBody>
          <a:bodyPr anchorCtr="0" anchor="ctr" bIns="91425" lIns="91425" spcFirstLastPara="1" rIns="91425" wrap="square" tIns="91425">
            <a:noAutofit/>
          </a:bodyPr>
          <a:lstStyle/>
          <a:p>
            <a:pPr indent="0" lvl="0" marL="0" rtl="0" algn="ctr">
              <a:lnSpc>
                <a:spcPct val="100000"/>
              </a:lnSpc>
              <a:spcBef>
                <a:spcPts val="0"/>
              </a:spcBef>
              <a:spcAft>
                <a:spcPts val="0"/>
              </a:spcAft>
              <a:buNone/>
            </a:pPr>
            <a:r>
              <a:rPr lang="en" sz="2200">
                <a:solidFill>
                  <a:schemeClr val="lt1"/>
                </a:solidFill>
                <a:latin typeface="Oswald"/>
                <a:ea typeface="Oswald"/>
                <a:cs typeface="Oswald"/>
                <a:sym typeface="Oswald"/>
              </a:rPr>
              <a:t>Uncapped SFRA Aid = </a:t>
            </a:r>
            <a:endParaRPr sz="2200">
              <a:solidFill>
                <a:schemeClr val="lt1"/>
              </a:solidFill>
              <a:latin typeface="Oswald"/>
              <a:ea typeface="Oswald"/>
              <a:cs typeface="Oswald"/>
              <a:sym typeface="Oswald"/>
            </a:endParaRPr>
          </a:p>
          <a:p>
            <a:pPr indent="0" lvl="0" marL="0" rtl="0" algn="ctr">
              <a:lnSpc>
                <a:spcPct val="100000"/>
              </a:lnSpc>
              <a:spcBef>
                <a:spcPts val="0"/>
              </a:spcBef>
              <a:spcAft>
                <a:spcPts val="0"/>
              </a:spcAft>
              <a:buNone/>
            </a:pPr>
            <a:r>
              <a:rPr lang="en" sz="2200">
                <a:solidFill>
                  <a:schemeClr val="lt1"/>
                </a:solidFill>
                <a:latin typeface="Oswald"/>
                <a:ea typeface="Oswald"/>
                <a:cs typeface="Oswald"/>
                <a:sym typeface="Oswald"/>
              </a:rPr>
              <a:t>Equalization Aid + Special Education Aid  + Security Aid + Transportation Aid</a:t>
            </a:r>
            <a:endParaRPr sz="2200">
              <a:solidFill>
                <a:schemeClr val="lt1"/>
              </a:solidFill>
              <a:latin typeface="Oswald"/>
              <a:ea typeface="Oswald"/>
              <a:cs typeface="Oswald"/>
              <a:sym typeface="Oswa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Resource Management at Jefferson Township</a:t>
            </a:r>
            <a:endParaRPr/>
          </a:p>
        </p:txBody>
      </p:sp>
      <p:sp>
        <p:nvSpPr>
          <p:cNvPr id="96" name="Google Shape;96;p19"/>
          <p:cNvSpPr txBox="1"/>
          <p:nvPr>
            <p:ph idx="1" type="body"/>
          </p:nvPr>
        </p:nvSpPr>
        <p:spPr>
          <a:xfrm>
            <a:off x="372000" y="1214775"/>
            <a:ext cx="8460300" cy="3749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
              <a:t>Closed Drummond &amp; Milton Schools</a:t>
            </a:r>
            <a:endParaRPr/>
          </a:p>
          <a:p>
            <a:pPr indent="-317500" lvl="1" marL="914400" rtl="0" algn="l">
              <a:spcBef>
                <a:spcPts val="0"/>
              </a:spcBef>
              <a:spcAft>
                <a:spcPts val="0"/>
              </a:spcAft>
              <a:buSzPts val="1400"/>
              <a:buChar char="○"/>
            </a:pPr>
            <a:r>
              <a:rPr lang="en"/>
              <a:t>Relocated administrative offices, net decrease of one facility and nine staff</a:t>
            </a:r>
            <a:endParaRPr/>
          </a:p>
          <a:p>
            <a:pPr indent="-342900" lvl="0" marL="457200" rtl="0" algn="l">
              <a:spcBef>
                <a:spcPts val="0"/>
              </a:spcBef>
              <a:spcAft>
                <a:spcPts val="0"/>
              </a:spcAft>
              <a:buSzPts val="1800"/>
              <a:buChar char="●"/>
            </a:pPr>
            <a:r>
              <a:rPr lang="en"/>
              <a:t>Annual staffing review</a:t>
            </a:r>
            <a:endParaRPr/>
          </a:p>
          <a:p>
            <a:pPr indent="-317500" lvl="1" marL="914400" rtl="0" algn="l">
              <a:spcBef>
                <a:spcPts val="0"/>
              </a:spcBef>
              <a:spcAft>
                <a:spcPts val="0"/>
              </a:spcAft>
              <a:buSzPts val="1400"/>
              <a:buChar char="○"/>
            </a:pPr>
            <a:r>
              <a:rPr lang="en"/>
              <a:t>Reduction</a:t>
            </a:r>
            <a:r>
              <a:rPr lang="en"/>
              <a:t> in Administrative Staff (Director of Curriculum, Asst. Business </a:t>
            </a:r>
            <a:r>
              <a:rPr lang="en"/>
              <a:t>Administrator, Director of Transportation and Educational Facilities, Math Supervisor, Middle School Assistant Principal)</a:t>
            </a:r>
            <a:endParaRPr/>
          </a:p>
          <a:p>
            <a:pPr indent="-317500" lvl="1" marL="914400" rtl="0" algn="l">
              <a:spcBef>
                <a:spcPts val="0"/>
              </a:spcBef>
              <a:spcAft>
                <a:spcPts val="0"/>
              </a:spcAft>
              <a:buSzPts val="1400"/>
              <a:buChar char="○"/>
            </a:pPr>
            <a:r>
              <a:rPr lang="en"/>
              <a:t>Enrollment impact on staffing of certificated instructional positions</a:t>
            </a:r>
            <a:endParaRPr/>
          </a:p>
          <a:p>
            <a:pPr indent="-317500" lvl="1" marL="914400" rtl="0" algn="l">
              <a:spcBef>
                <a:spcPts val="0"/>
              </a:spcBef>
              <a:spcAft>
                <a:spcPts val="0"/>
              </a:spcAft>
              <a:buSzPts val="1400"/>
              <a:buChar char="○"/>
            </a:pPr>
            <a:r>
              <a:rPr lang="en"/>
              <a:t>Review of support staffing (Aides, Secretarial, Custodial, Maintenance, Technology)</a:t>
            </a:r>
            <a:endParaRPr/>
          </a:p>
          <a:p>
            <a:pPr indent="-342900" lvl="0" marL="457200" rtl="0" algn="l">
              <a:spcBef>
                <a:spcPts val="0"/>
              </a:spcBef>
              <a:spcAft>
                <a:spcPts val="0"/>
              </a:spcAft>
              <a:buSzPts val="1800"/>
              <a:buChar char="●"/>
            </a:pPr>
            <a:r>
              <a:rPr lang="en"/>
              <a:t>Yearly review of health benefit provider costs</a:t>
            </a:r>
            <a:endParaRPr/>
          </a:p>
          <a:p>
            <a:pPr indent="-342900" lvl="0" marL="457200" rtl="0" algn="l">
              <a:spcBef>
                <a:spcPts val="0"/>
              </a:spcBef>
              <a:spcAft>
                <a:spcPts val="0"/>
              </a:spcAft>
              <a:buSzPts val="1800"/>
              <a:buChar char="●"/>
            </a:pPr>
            <a:r>
              <a:rPr lang="en"/>
              <a:t>Seek out additional sources of revenue</a:t>
            </a:r>
            <a:endParaRPr/>
          </a:p>
          <a:p>
            <a:pPr indent="-317500" lvl="1" marL="914400" rtl="0" algn="l">
              <a:spcBef>
                <a:spcPts val="0"/>
              </a:spcBef>
              <a:spcAft>
                <a:spcPts val="0"/>
              </a:spcAft>
              <a:buSzPts val="1400"/>
              <a:buChar char="○"/>
            </a:pPr>
            <a:r>
              <a:rPr lang="en"/>
              <a:t>2018 Referendum to address most critical infrastructure needs</a:t>
            </a:r>
            <a:endParaRPr/>
          </a:p>
          <a:p>
            <a:pPr indent="-317500" lvl="1" marL="914400" rtl="0" algn="l">
              <a:spcBef>
                <a:spcPts val="0"/>
              </a:spcBef>
              <a:spcAft>
                <a:spcPts val="0"/>
              </a:spcAft>
              <a:buSzPts val="1400"/>
              <a:buChar char="○"/>
            </a:pPr>
            <a:r>
              <a:rPr lang="en"/>
              <a:t>Review of all grant opportunities -- limited eligibility</a:t>
            </a:r>
            <a:endParaRPr/>
          </a:p>
          <a:p>
            <a:pPr indent="-317500" lvl="1" marL="914400" rtl="0" algn="l">
              <a:spcBef>
                <a:spcPts val="0"/>
              </a:spcBef>
              <a:spcAft>
                <a:spcPts val="0"/>
              </a:spcAft>
              <a:buSzPts val="1400"/>
              <a:buChar char="○"/>
            </a:pPr>
            <a:r>
              <a:rPr lang="en"/>
              <a:t>Began charging tuition for general education preschool program</a:t>
            </a:r>
            <a:endParaRPr/>
          </a:p>
          <a:p>
            <a:pPr indent="-317500" lvl="1" marL="914400" rtl="0" algn="l">
              <a:spcBef>
                <a:spcPts val="0"/>
              </a:spcBef>
              <a:spcAft>
                <a:spcPts val="0"/>
              </a:spcAft>
              <a:buSzPts val="1400"/>
              <a:buChar char="○"/>
            </a:pPr>
            <a:r>
              <a:rPr lang="en"/>
              <a:t>Applied for Preschool Education Aid</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Budget Challenges</a:t>
            </a:r>
            <a:endParaRPr/>
          </a:p>
        </p:txBody>
      </p:sp>
      <p:sp>
        <p:nvSpPr>
          <p:cNvPr id="102" name="Google Shape;102;p20"/>
          <p:cNvSpPr txBox="1"/>
          <p:nvPr>
            <p:ph idx="1" type="body"/>
          </p:nvPr>
        </p:nvSpPr>
        <p:spPr>
          <a:xfrm>
            <a:off x="311700" y="1017725"/>
            <a:ext cx="8520600" cy="37620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SzPts val="1600"/>
              <a:buChar char="●"/>
            </a:pPr>
            <a:r>
              <a:rPr lang="en" sz="1600"/>
              <a:t>Expiration of ARP and ESSER funding</a:t>
            </a:r>
            <a:endParaRPr sz="1600"/>
          </a:p>
          <a:p>
            <a:pPr indent="-330200" lvl="0" marL="457200" rtl="0" algn="l">
              <a:spcBef>
                <a:spcPts val="0"/>
              </a:spcBef>
              <a:spcAft>
                <a:spcPts val="0"/>
              </a:spcAft>
              <a:buSzPts val="1600"/>
              <a:buChar char="●"/>
            </a:pPr>
            <a:r>
              <a:rPr lang="en" sz="1600"/>
              <a:t>Drastic and unpredictable increases in health care</a:t>
            </a:r>
            <a:endParaRPr sz="1600"/>
          </a:p>
          <a:p>
            <a:pPr indent="-304800" lvl="1" marL="914400" rtl="0" algn="l">
              <a:spcBef>
                <a:spcPts val="0"/>
              </a:spcBef>
              <a:spcAft>
                <a:spcPts val="0"/>
              </a:spcAft>
              <a:buSzPts val="1200"/>
              <a:buChar char="○"/>
            </a:pPr>
            <a:r>
              <a:rPr lang="en" sz="1200"/>
              <a:t>2010-2011 cost of family plan = $23,065.92</a:t>
            </a:r>
            <a:endParaRPr sz="1200"/>
          </a:p>
          <a:p>
            <a:pPr indent="-304800" lvl="1" marL="914400" rtl="0" algn="l">
              <a:spcBef>
                <a:spcPts val="0"/>
              </a:spcBef>
              <a:spcAft>
                <a:spcPts val="0"/>
              </a:spcAft>
              <a:buSzPts val="1200"/>
              <a:buChar char="○"/>
            </a:pPr>
            <a:r>
              <a:rPr lang="en" sz="1200"/>
              <a:t>February 1, 2024</a:t>
            </a:r>
            <a:r>
              <a:rPr lang="en" sz="1200"/>
              <a:t> average cost of family plan = $38,816.38</a:t>
            </a:r>
            <a:endParaRPr sz="1200"/>
          </a:p>
          <a:p>
            <a:pPr indent="-304800" lvl="1" marL="914400" rtl="0" algn="l">
              <a:spcBef>
                <a:spcPts val="0"/>
              </a:spcBef>
              <a:spcAft>
                <a:spcPts val="0"/>
              </a:spcAft>
              <a:buSzPts val="1200"/>
              <a:buChar char="○"/>
            </a:pPr>
            <a:r>
              <a:rPr lang="en" sz="1200"/>
              <a:t>Increase in costs = 68.3%</a:t>
            </a:r>
            <a:endParaRPr sz="1200"/>
          </a:p>
          <a:p>
            <a:pPr indent="-330200" lvl="0" marL="457200" rtl="0" algn="l">
              <a:spcBef>
                <a:spcPts val="0"/>
              </a:spcBef>
              <a:spcAft>
                <a:spcPts val="0"/>
              </a:spcAft>
              <a:buSzPts val="1600"/>
              <a:buChar char="●"/>
            </a:pPr>
            <a:r>
              <a:rPr lang="en" sz="1600"/>
              <a:t>Costs due to staffing shortages (permanent and substitute)</a:t>
            </a:r>
            <a:endParaRPr sz="1600"/>
          </a:p>
          <a:p>
            <a:pPr indent="-330200" lvl="0" marL="457200" rtl="0" algn="l">
              <a:spcBef>
                <a:spcPts val="0"/>
              </a:spcBef>
              <a:spcAft>
                <a:spcPts val="0"/>
              </a:spcAft>
              <a:buSzPts val="1600"/>
              <a:buChar char="●"/>
            </a:pPr>
            <a:r>
              <a:rPr lang="en" sz="1600"/>
              <a:t>Inflationary pressure across all categories of expenses</a:t>
            </a:r>
            <a:endParaRPr sz="1600"/>
          </a:p>
          <a:p>
            <a:pPr indent="-330200" lvl="0" marL="457200" rtl="0" algn="l">
              <a:spcBef>
                <a:spcPts val="0"/>
              </a:spcBef>
              <a:spcAft>
                <a:spcPts val="0"/>
              </a:spcAft>
              <a:buSzPts val="1600"/>
              <a:buChar char="●"/>
            </a:pPr>
            <a:r>
              <a:rPr lang="en" sz="1600"/>
              <a:t>Potential decline in State Aid based on enrollment</a:t>
            </a:r>
            <a:endParaRPr sz="1600"/>
          </a:p>
          <a:p>
            <a:pPr indent="-330200" lvl="0" marL="457200" rtl="0" algn="l">
              <a:spcBef>
                <a:spcPts val="0"/>
              </a:spcBef>
              <a:spcAft>
                <a:spcPts val="0"/>
              </a:spcAft>
              <a:buSzPts val="1600"/>
              <a:buChar char="●"/>
            </a:pPr>
            <a:r>
              <a:rPr lang="en" sz="1600"/>
              <a:t>Increased transportation costs</a:t>
            </a:r>
            <a:endParaRPr sz="1600"/>
          </a:p>
          <a:p>
            <a:pPr indent="-330200" lvl="0" marL="457200" rtl="0" algn="l">
              <a:spcBef>
                <a:spcPts val="0"/>
              </a:spcBef>
              <a:spcAft>
                <a:spcPts val="0"/>
              </a:spcAft>
              <a:buSzPts val="1600"/>
              <a:buChar char="●"/>
            </a:pPr>
            <a:r>
              <a:rPr lang="en" sz="1600"/>
              <a:t>Increase in number of homeless students (tuition, transportation)</a:t>
            </a:r>
            <a:endParaRPr sz="1600"/>
          </a:p>
          <a:p>
            <a:pPr indent="-330200" lvl="0" marL="457200" rtl="0" algn="l">
              <a:spcBef>
                <a:spcPts val="0"/>
              </a:spcBef>
              <a:spcAft>
                <a:spcPts val="0"/>
              </a:spcAft>
              <a:buSzPts val="1600"/>
              <a:buChar char="●"/>
            </a:pPr>
            <a:r>
              <a:rPr lang="en" sz="1600"/>
              <a:t>Increase in special education students enrolling in our district (teachers, aides, transportation)</a:t>
            </a:r>
            <a:endParaRPr sz="1600"/>
          </a:p>
          <a:p>
            <a:pPr indent="-330200" lvl="0" marL="457200" rtl="0" algn="l">
              <a:spcBef>
                <a:spcPts val="0"/>
              </a:spcBef>
              <a:spcAft>
                <a:spcPts val="0"/>
              </a:spcAft>
              <a:buSzPts val="1600"/>
              <a:buChar char="●"/>
            </a:pPr>
            <a:r>
              <a:rPr lang="en" sz="1600"/>
              <a:t>Increase in number of students sent for evaluations: risk to self/others, chemical screens, etc.</a:t>
            </a:r>
            <a:endParaRPr sz="1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Budget Positives</a:t>
            </a:r>
            <a:endParaRPr/>
          </a:p>
        </p:txBody>
      </p:sp>
      <p:sp>
        <p:nvSpPr>
          <p:cNvPr id="108" name="Google Shape;108;p21"/>
          <p:cNvSpPr txBox="1"/>
          <p:nvPr>
            <p:ph idx="1" type="body"/>
          </p:nvPr>
        </p:nvSpPr>
        <p:spPr>
          <a:xfrm>
            <a:off x="311700" y="1234075"/>
            <a:ext cx="8520600" cy="3334800"/>
          </a:xfrm>
          <a:prstGeom prst="rect">
            <a:avLst/>
          </a:prstGeom>
        </p:spPr>
        <p:txBody>
          <a:bodyPr anchorCtr="0" anchor="t" bIns="91425" lIns="91425" spcFirstLastPara="1" rIns="91425" wrap="square" tIns="91425">
            <a:noAutofit/>
          </a:bodyPr>
          <a:lstStyle/>
          <a:p>
            <a:pPr indent="-355600" lvl="0" marL="457200" rtl="0" algn="l">
              <a:spcBef>
                <a:spcPts val="0"/>
              </a:spcBef>
              <a:spcAft>
                <a:spcPts val="0"/>
              </a:spcAft>
              <a:buSzPts val="2000"/>
              <a:buChar char="●"/>
            </a:pPr>
            <a:r>
              <a:rPr lang="en" sz="2000"/>
              <a:t>BOE and administration work hard to maintain and enhance most programs in place before the implementation of S-2</a:t>
            </a:r>
            <a:endParaRPr sz="2000"/>
          </a:p>
          <a:p>
            <a:pPr indent="-355600" lvl="1" marL="914400" rtl="0" algn="l">
              <a:spcBef>
                <a:spcPts val="0"/>
              </a:spcBef>
              <a:spcAft>
                <a:spcPts val="0"/>
              </a:spcAft>
              <a:buSzPts val="2000"/>
              <a:buChar char="○"/>
            </a:pPr>
            <a:r>
              <a:rPr lang="en" sz="1600"/>
              <a:t>Introduction of internal academies</a:t>
            </a:r>
            <a:endParaRPr sz="2000"/>
          </a:p>
          <a:p>
            <a:pPr indent="-355600" lvl="0" marL="457200" rtl="0" algn="l">
              <a:spcBef>
                <a:spcPts val="0"/>
              </a:spcBef>
              <a:spcAft>
                <a:spcPts val="0"/>
              </a:spcAft>
              <a:buSzPts val="2000"/>
              <a:buChar char="●"/>
            </a:pPr>
            <a:r>
              <a:rPr lang="en" sz="2000"/>
              <a:t>Preschool funding will </a:t>
            </a:r>
            <a:r>
              <a:rPr lang="en" sz="2000" u="sng"/>
              <a:t>help</a:t>
            </a:r>
            <a:r>
              <a:rPr lang="en" sz="2000"/>
              <a:t> stabilize the budget</a:t>
            </a:r>
            <a:endParaRPr sz="2000"/>
          </a:p>
          <a:p>
            <a:pPr indent="-355600" lvl="1" marL="914400" rtl="0" algn="l">
              <a:spcBef>
                <a:spcPts val="0"/>
              </a:spcBef>
              <a:spcAft>
                <a:spcPts val="0"/>
              </a:spcAft>
              <a:buSzPts val="2000"/>
              <a:buChar char="○"/>
            </a:pPr>
            <a:r>
              <a:rPr lang="en" sz="1600"/>
              <a:t>Expenses otherwise fully funded by the local taxes and state aid can be partially or fully funded by the preschool program</a:t>
            </a:r>
            <a:endParaRPr sz="2000"/>
          </a:p>
          <a:p>
            <a:pPr indent="-355600" lvl="0" marL="457200" rtl="0" algn="l">
              <a:spcBef>
                <a:spcPts val="0"/>
              </a:spcBef>
              <a:spcAft>
                <a:spcPts val="0"/>
              </a:spcAft>
              <a:buSzPts val="2000"/>
              <a:buChar char="●"/>
            </a:pPr>
            <a:r>
              <a:rPr lang="en" sz="2000"/>
              <a:t>Alternate sources of funding</a:t>
            </a:r>
            <a:endParaRPr sz="2000"/>
          </a:p>
          <a:p>
            <a:pPr indent="-330200" lvl="1" marL="914400" rtl="0" algn="l">
              <a:spcBef>
                <a:spcPts val="0"/>
              </a:spcBef>
              <a:spcAft>
                <a:spcPts val="0"/>
              </a:spcAft>
              <a:buSzPts val="1600"/>
              <a:buChar char="○"/>
            </a:pPr>
            <a:r>
              <a:rPr lang="en" sz="1600"/>
              <a:t>State &amp; Federal Grants</a:t>
            </a:r>
            <a:endParaRPr sz="1600"/>
          </a:p>
          <a:p>
            <a:pPr indent="-330200" lvl="1" marL="914400" rtl="0" algn="l">
              <a:spcBef>
                <a:spcPts val="0"/>
              </a:spcBef>
              <a:spcAft>
                <a:spcPts val="0"/>
              </a:spcAft>
              <a:buSzPts val="1600"/>
              <a:buChar char="○"/>
            </a:pPr>
            <a:r>
              <a:rPr lang="en" sz="1600"/>
              <a:t>Advocating w/ Legislators</a:t>
            </a:r>
            <a:endParaRPr sz="1600"/>
          </a:p>
          <a:p>
            <a:pPr indent="-330200" lvl="1" marL="914400" rtl="0" algn="l">
              <a:spcBef>
                <a:spcPts val="0"/>
              </a:spcBef>
              <a:spcAft>
                <a:spcPts val="0"/>
              </a:spcAft>
              <a:buSzPts val="1600"/>
              <a:buChar char="○"/>
            </a:pPr>
            <a:r>
              <a:rPr lang="en" sz="1600"/>
              <a:t>Privately Funded Grants </a:t>
            </a:r>
            <a:endParaRPr sz="1600"/>
          </a:p>
          <a:p>
            <a:pPr indent="0" lvl="0" marL="914400" rtl="0" algn="l">
              <a:spcBef>
                <a:spcPts val="1600"/>
              </a:spcBef>
              <a:spcAft>
                <a:spcPts val="1600"/>
              </a:spcAft>
              <a:buNone/>
            </a:pPr>
            <a:r>
              <a:t/>
            </a:r>
            <a:endParaRPr sz="16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